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0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1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6.xml" ContentType="application/vnd.openxmlformats-officedocument.themeOverride+xml"/>
  <Override PartName="/ppt/drawings/drawing2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0.xml" ContentType="application/vnd.openxmlformats-officedocument.drawingml.chart+xml"/>
  <Override PartName="/ppt/theme/themeOverride7.xml" ContentType="application/vnd.openxmlformats-officedocument.themeOverride+xml"/>
  <Override PartName="/ppt/drawings/drawing3.xml" ContentType="application/vnd.openxmlformats-officedocument.drawingml.chartshapes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8.xml" ContentType="application/vnd.openxmlformats-officedocument.themeOverrid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9.xml" ContentType="application/vnd.openxmlformats-officedocument.themeOverrid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0.xml" ContentType="application/vnd.openxmlformats-officedocument.themeOverrid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1.xml" ContentType="application/vnd.openxmlformats-officedocument.themeOverride+xml"/>
  <Override PartName="/ppt/notesSlides/notesSlide7.xml" ContentType="application/vnd.openxmlformats-officedocument.presentationml.notesSlid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2.xml" ContentType="application/vnd.openxmlformats-officedocument.themeOverrid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3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5"/>
    <p:sldMasterId id="2147483692" r:id="rId6"/>
    <p:sldMasterId id="2147483707" r:id="rId7"/>
    <p:sldMasterId id="2147483722" r:id="rId8"/>
    <p:sldMasterId id="2147483737" r:id="rId9"/>
    <p:sldMasterId id="2147483752" r:id="rId10"/>
    <p:sldMasterId id="2147483764" r:id="rId11"/>
    <p:sldMasterId id="2147483779" r:id="rId12"/>
    <p:sldMasterId id="2147483794" r:id="rId13"/>
    <p:sldMasterId id="2147483810" r:id="rId14"/>
    <p:sldMasterId id="2147483824" r:id="rId15"/>
    <p:sldMasterId id="2147483839" r:id="rId16"/>
  </p:sldMasterIdLst>
  <p:notesMasterIdLst>
    <p:notesMasterId r:id="rId103"/>
  </p:notesMasterIdLst>
  <p:sldIdLst>
    <p:sldId id="396" r:id="rId17"/>
    <p:sldId id="303" r:id="rId18"/>
    <p:sldId id="304" r:id="rId19"/>
    <p:sldId id="397" r:id="rId20"/>
    <p:sldId id="398" r:id="rId21"/>
    <p:sldId id="399" r:id="rId22"/>
    <p:sldId id="400" r:id="rId23"/>
    <p:sldId id="401" r:id="rId24"/>
    <p:sldId id="402" r:id="rId25"/>
    <p:sldId id="403" r:id="rId26"/>
    <p:sldId id="404" r:id="rId27"/>
    <p:sldId id="347" r:id="rId28"/>
    <p:sldId id="348" r:id="rId29"/>
    <p:sldId id="405" r:id="rId30"/>
    <p:sldId id="406" r:id="rId31"/>
    <p:sldId id="407" r:id="rId32"/>
    <p:sldId id="408" r:id="rId33"/>
    <p:sldId id="409" r:id="rId34"/>
    <p:sldId id="410" r:id="rId35"/>
    <p:sldId id="411" r:id="rId36"/>
    <p:sldId id="412" r:id="rId37"/>
    <p:sldId id="413" r:id="rId38"/>
    <p:sldId id="414" r:id="rId39"/>
    <p:sldId id="415" r:id="rId40"/>
    <p:sldId id="416" r:id="rId41"/>
    <p:sldId id="417" r:id="rId42"/>
    <p:sldId id="418" r:id="rId43"/>
    <p:sldId id="419" r:id="rId44"/>
    <p:sldId id="420" r:id="rId45"/>
    <p:sldId id="421" r:id="rId46"/>
    <p:sldId id="422" r:id="rId47"/>
    <p:sldId id="423" r:id="rId48"/>
    <p:sldId id="424" r:id="rId49"/>
    <p:sldId id="425" r:id="rId50"/>
    <p:sldId id="426" r:id="rId51"/>
    <p:sldId id="427" r:id="rId52"/>
    <p:sldId id="428" r:id="rId53"/>
    <p:sldId id="353" r:id="rId54"/>
    <p:sldId id="354" r:id="rId55"/>
    <p:sldId id="430" r:id="rId56"/>
    <p:sldId id="431" r:id="rId57"/>
    <p:sldId id="432" r:id="rId58"/>
    <p:sldId id="433" r:id="rId59"/>
    <p:sldId id="434" r:id="rId60"/>
    <p:sldId id="435" r:id="rId61"/>
    <p:sldId id="436" r:id="rId62"/>
    <p:sldId id="437" r:id="rId63"/>
    <p:sldId id="438" r:id="rId64"/>
    <p:sldId id="439" r:id="rId65"/>
    <p:sldId id="440" r:id="rId66"/>
    <p:sldId id="441" r:id="rId67"/>
    <p:sldId id="442" r:id="rId68"/>
    <p:sldId id="443" r:id="rId69"/>
    <p:sldId id="444" r:id="rId70"/>
    <p:sldId id="445" r:id="rId71"/>
    <p:sldId id="446" r:id="rId72"/>
    <p:sldId id="447" r:id="rId73"/>
    <p:sldId id="448" r:id="rId74"/>
    <p:sldId id="449" r:id="rId75"/>
    <p:sldId id="450" r:id="rId76"/>
    <p:sldId id="451" r:id="rId77"/>
    <p:sldId id="394" r:id="rId78"/>
    <p:sldId id="453" r:id="rId79"/>
    <p:sldId id="454" r:id="rId80"/>
    <p:sldId id="455" r:id="rId81"/>
    <p:sldId id="456" r:id="rId82"/>
    <p:sldId id="457" r:id="rId83"/>
    <p:sldId id="458" r:id="rId84"/>
    <p:sldId id="459" r:id="rId85"/>
    <p:sldId id="460" r:id="rId86"/>
    <p:sldId id="461" r:id="rId87"/>
    <p:sldId id="462" r:id="rId88"/>
    <p:sldId id="463" r:id="rId89"/>
    <p:sldId id="464" r:id="rId90"/>
    <p:sldId id="465" r:id="rId91"/>
    <p:sldId id="466" r:id="rId92"/>
    <p:sldId id="467" r:id="rId93"/>
    <p:sldId id="468" r:id="rId94"/>
    <p:sldId id="469" r:id="rId95"/>
    <p:sldId id="470" r:id="rId96"/>
    <p:sldId id="471" r:id="rId97"/>
    <p:sldId id="472" r:id="rId98"/>
    <p:sldId id="473" r:id="rId99"/>
    <p:sldId id="474" r:id="rId100"/>
    <p:sldId id="475" r:id="rId101"/>
    <p:sldId id="395" r:id="rId10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mantha Brunell" initials="S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6" autoAdjust="0"/>
    <p:restoredTop sz="94660"/>
  </p:normalViewPr>
  <p:slideViewPr>
    <p:cSldViewPr>
      <p:cViewPr>
        <p:scale>
          <a:sx n="70" d="100"/>
          <a:sy n="70" d="100"/>
        </p:scale>
        <p:origin x="1014" y="5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slide" Target="slides/slide68.xml"/><Relationship Id="rId89" Type="http://schemas.openxmlformats.org/officeDocument/2006/relationships/slide" Target="slides/slide73.xml"/><Relationship Id="rId7" Type="http://schemas.openxmlformats.org/officeDocument/2006/relationships/slideMaster" Target="slideMasters/slideMaster3.xml"/><Relationship Id="rId71" Type="http://schemas.openxmlformats.org/officeDocument/2006/relationships/slide" Target="slides/slide55.xml"/><Relationship Id="rId92" Type="http://schemas.openxmlformats.org/officeDocument/2006/relationships/slide" Target="slides/slide76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2.xml"/><Relationship Id="rId29" Type="http://schemas.openxmlformats.org/officeDocument/2006/relationships/slide" Target="slides/slide13.xml"/><Relationship Id="rId107" Type="http://schemas.openxmlformats.org/officeDocument/2006/relationships/theme" Target="theme/theme1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slide" Target="slides/slide50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87" Type="http://schemas.openxmlformats.org/officeDocument/2006/relationships/slide" Target="slides/slide71.xml"/><Relationship Id="rId102" Type="http://schemas.openxmlformats.org/officeDocument/2006/relationships/slide" Target="slides/slide86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90" Type="http://schemas.openxmlformats.org/officeDocument/2006/relationships/slide" Target="slides/slide74.xml"/><Relationship Id="rId95" Type="http://schemas.openxmlformats.org/officeDocument/2006/relationships/slide" Target="slides/slide79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0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77" Type="http://schemas.openxmlformats.org/officeDocument/2006/relationships/slide" Target="slides/slide61.xml"/><Relationship Id="rId100" Type="http://schemas.openxmlformats.org/officeDocument/2006/relationships/slide" Target="slides/slide84.xml"/><Relationship Id="rId105" Type="http://schemas.openxmlformats.org/officeDocument/2006/relationships/presProps" Target="presProps.xml"/><Relationship Id="rId8" Type="http://schemas.openxmlformats.org/officeDocument/2006/relationships/slideMaster" Target="slideMasters/slideMaster4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80" Type="http://schemas.openxmlformats.org/officeDocument/2006/relationships/slide" Target="slides/slide64.xml"/><Relationship Id="rId85" Type="http://schemas.openxmlformats.org/officeDocument/2006/relationships/slide" Target="slides/slide69.xml"/><Relationship Id="rId93" Type="http://schemas.openxmlformats.org/officeDocument/2006/relationships/slide" Target="slides/slide77.xml"/><Relationship Id="rId98" Type="http://schemas.openxmlformats.org/officeDocument/2006/relationships/slide" Target="slides/slide82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8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slide" Target="slides/slide67.xml"/><Relationship Id="rId88" Type="http://schemas.openxmlformats.org/officeDocument/2006/relationships/slide" Target="slides/slide72.xml"/><Relationship Id="rId91" Type="http://schemas.openxmlformats.org/officeDocument/2006/relationships/slide" Target="slides/slide75.xml"/><Relationship Id="rId96" Type="http://schemas.openxmlformats.org/officeDocument/2006/relationships/slide" Target="slides/slide8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Master" Target="slideMasters/slideMaster11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6" Type="http://schemas.openxmlformats.org/officeDocument/2006/relationships/viewProps" Target="viewProps.xml"/><Relationship Id="rId10" Type="http://schemas.openxmlformats.org/officeDocument/2006/relationships/slideMaster" Target="slideMasters/slideMaster6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94" Type="http://schemas.openxmlformats.org/officeDocument/2006/relationships/slide" Target="slides/slide78.xml"/><Relationship Id="rId99" Type="http://schemas.openxmlformats.org/officeDocument/2006/relationships/slide" Target="slides/slide83.xml"/><Relationship Id="rId101" Type="http://schemas.openxmlformats.org/officeDocument/2006/relationships/slide" Target="slides/slide85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3" Type="http://schemas.openxmlformats.org/officeDocument/2006/relationships/slideMaster" Target="slideMasters/slideMaster9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97" Type="http://schemas.openxmlformats.org/officeDocument/2006/relationships/slide" Target="slides/slide81.xml"/><Relationship Id="rId104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jjaeger\Desktop\CAPSTAT%20Charts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7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14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5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6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7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oleObject" Target="file:///\\Rimsfs\PW_Users\ksaunder\WATER\ADMIN\Financial%20Tracking\2017\07-31-17%20Financial%20Report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\\Rimsfs\PW_Users\ksaunder\WATER\ADMIN\Financial%20Tracking\2017\09-30-17%20Financial%20Report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jjaeger\Desktop\CAPSTAT%20Charts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C:\Users\jjaeger\Desktop\CAPSTAT%20Charts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C:\Users\jjaeger\Desktop\CAPSTAT%20Charts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jaeger\Desktop\CAPSTAT%20Chart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chartUserShapes" Target="../drawings/drawing1.xml"/><Relationship Id="rId4" Type="http://schemas.openxmlformats.org/officeDocument/2006/relationships/oleObject" Target="file:///C:\Users\jjaeger\Desktop\CAPSTAT%20Charts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7.xml"/><Relationship Id="rId1" Type="http://schemas.microsoft.com/office/2011/relationships/chartStyle" Target="style7.xml"/><Relationship Id="rId5" Type="http://schemas.openxmlformats.org/officeDocument/2006/relationships/chartUserShapes" Target="../drawings/drawing2.xml"/><Relationship Id="rId4" Type="http://schemas.openxmlformats.org/officeDocument/2006/relationships/oleObject" Target="file:///C:\Users\jjaeger\Desktop\CAPSTAT%20Charts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Training and Employment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'Training and Employment'!$B$8</c:f>
              <c:strCache>
                <c:ptCount val="1"/>
                <c:pt idx="0">
                  <c:v>Completed soft job skills training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'Training and Employment'!$C$7:$M$7</c:f>
              <c:numCache>
                <c:formatCode>mmm\-yy</c:formatCode>
                <c:ptCount val="11"/>
                <c:pt idx="0" formatCode="General">
                  <c:v>2016</c:v>
                </c:pt>
                <c:pt idx="1">
                  <c:v>42736</c:v>
                </c:pt>
                <c:pt idx="2">
                  <c:v>42767</c:v>
                </c:pt>
                <c:pt idx="3">
                  <c:v>42795</c:v>
                </c:pt>
                <c:pt idx="4">
                  <c:v>42826</c:v>
                </c:pt>
                <c:pt idx="5">
                  <c:v>42856</c:v>
                </c:pt>
                <c:pt idx="6">
                  <c:v>42887</c:v>
                </c:pt>
                <c:pt idx="7">
                  <c:v>42917</c:v>
                </c:pt>
                <c:pt idx="8">
                  <c:v>42948</c:v>
                </c:pt>
                <c:pt idx="9">
                  <c:v>42979</c:v>
                </c:pt>
                <c:pt idx="10" formatCode="d\-mmm">
                  <c:v>43025</c:v>
                </c:pt>
              </c:numCache>
            </c:numRef>
          </c:cat>
          <c:val>
            <c:numRef>
              <c:f>'Training and Employment'!$C$8:$M$8</c:f>
              <c:numCache>
                <c:formatCode>General</c:formatCode>
                <c:ptCount val="11"/>
                <c:pt idx="0">
                  <c:v>10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2</c:v>
                </c:pt>
                <c:pt idx="7">
                  <c:v>6</c:v>
                </c:pt>
                <c:pt idx="8">
                  <c:v>3</c:v>
                </c:pt>
                <c:pt idx="9">
                  <c:v>4</c:v>
                </c:pt>
                <c:pt idx="10">
                  <c:v>0</c:v>
                </c:pt>
              </c:numCache>
            </c:numRef>
          </c:val>
        </c:ser>
        <c:ser>
          <c:idx val="1"/>
          <c:order val="1"/>
          <c:tx>
            <c:strRef>
              <c:f>'Training and Employment'!$B$9</c:f>
              <c:strCache>
                <c:ptCount val="1"/>
                <c:pt idx="0">
                  <c:v>Completed job training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'Training and Employment'!$C$7:$M$7</c:f>
              <c:numCache>
                <c:formatCode>mmm\-yy</c:formatCode>
                <c:ptCount val="11"/>
                <c:pt idx="0" formatCode="General">
                  <c:v>2016</c:v>
                </c:pt>
                <c:pt idx="1">
                  <c:v>42736</c:v>
                </c:pt>
                <c:pt idx="2">
                  <c:v>42767</c:v>
                </c:pt>
                <c:pt idx="3">
                  <c:v>42795</c:v>
                </c:pt>
                <c:pt idx="4">
                  <c:v>42826</c:v>
                </c:pt>
                <c:pt idx="5">
                  <c:v>42856</c:v>
                </c:pt>
                <c:pt idx="6">
                  <c:v>42887</c:v>
                </c:pt>
                <c:pt idx="7">
                  <c:v>42917</c:v>
                </c:pt>
                <c:pt idx="8">
                  <c:v>42948</c:v>
                </c:pt>
                <c:pt idx="9">
                  <c:v>42979</c:v>
                </c:pt>
                <c:pt idx="10" formatCode="d\-mmm">
                  <c:v>43025</c:v>
                </c:pt>
              </c:numCache>
            </c:numRef>
          </c:cat>
          <c:val>
            <c:numRef>
              <c:f>'Training and Employment'!$C$9:$M$9</c:f>
              <c:numCache>
                <c:formatCode>General</c:formatCode>
                <c:ptCount val="11"/>
                <c:pt idx="0">
                  <c:v>10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7</c:v>
                </c:pt>
                <c:pt idx="8">
                  <c:v>1</c:v>
                </c:pt>
                <c:pt idx="9">
                  <c:v>3</c:v>
                </c:pt>
                <c:pt idx="10">
                  <c:v>0</c:v>
                </c:pt>
              </c:numCache>
            </c:numRef>
          </c:val>
        </c:ser>
        <c:ser>
          <c:idx val="2"/>
          <c:order val="2"/>
          <c:tx>
            <c:strRef>
              <c:f>'Training and Employment'!$B$10</c:f>
              <c:strCache>
                <c:ptCount val="1"/>
                <c:pt idx="0">
                  <c:v>Obtained subsidized employment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'Training and Employment'!$C$7:$M$7</c:f>
              <c:numCache>
                <c:formatCode>mmm\-yy</c:formatCode>
                <c:ptCount val="11"/>
                <c:pt idx="0" formatCode="General">
                  <c:v>2016</c:v>
                </c:pt>
                <c:pt idx="1">
                  <c:v>42736</c:v>
                </c:pt>
                <c:pt idx="2">
                  <c:v>42767</c:v>
                </c:pt>
                <c:pt idx="3">
                  <c:v>42795</c:v>
                </c:pt>
                <c:pt idx="4">
                  <c:v>42826</c:v>
                </c:pt>
                <c:pt idx="5">
                  <c:v>42856</c:v>
                </c:pt>
                <c:pt idx="6">
                  <c:v>42887</c:v>
                </c:pt>
                <c:pt idx="7">
                  <c:v>42917</c:v>
                </c:pt>
                <c:pt idx="8">
                  <c:v>42948</c:v>
                </c:pt>
                <c:pt idx="9">
                  <c:v>42979</c:v>
                </c:pt>
                <c:pt idx="10" formatCode="d\-mmm">
                  <c:v>43025</c:v>
                </c:pt>
              </c:numCache>
            </c:numRef>
          </c:cat>
          <c:val>
            <c:numRef>
              <c:f>'Training and Employment'!$C$10:$M$10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5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ser>
          <c:idx val="3"/>
          <c:order val="3"/>
          <c:tx>
            <c:strRef>
              <c:f>'Training and Employment'!$B$11</c:f>
              <c:strCache>
                <c:ptCount val="1"/>
                <c:pt idx="0">
                  <c:v>Obtained Unsubsidized employment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'Training and Employment'!$C$7:$M$7</c:f>
              <c:numCache>
                <c:formatCode>mmm\-yy</c:formatCode>
                <c:ptCount val="11"/>
                <c:pt idx="0" formatCode="General">
                  <c:v>2016</c:v>
                </c:pt>
                <c:pt idx="1">
                  <c:v>42736</c:v>
                </c:pt>
                <c:pt idx="2">
                  <c:v>42767</c:v>
                </c:pt>
                <c:pt idx="3">
                  <c:v>42795</c:v>
                </c:pt>
                <c:pt idx="4">
                  <c:v>42826</c:v>
                </c:pt>
                <c:pt idx="5">
                  <c:v>42856</c:v>
                </c:pt>
                <c:pt idx="6">
                  <c:v>42887</c:v>
                </c:pt>
                <c:pt idx="7">
                  <c:v>42917</c:v>
                </c:pt>
                <c:pt idx="8">
                  <c:v>42948</c:v>
                </c:pt>
                <c:pt idx="9">
                  <c:v>42979</c:v>
                </c:pt>
                <c:pt idx="10" formatCode="d\-mmm">
                  <c:v>43025</c:v>
                </c:pt>
              </c:numCache>
            </c:numRef>
          </c:cat>
          <c:val>
            <c:numRef>
              <c:f>'Training and Employment'!$C$11:$M$11</c:f>
              <c:numCache>
                <c:formatCode>General</c:formatCode>
                <c:ptCount val="11"/>
                <c:pt idx="0">
                  <c:v>7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2</c:v>
                </c:pt>
                <c:pt idx="9">
                  <c:v>1</c:v>
                </c:pt>
                <c:pt idx="10">
                  <c:v>0</c:v>
                </c:pt>
              </c:numCache>
            </c:numRef>
          </c:val>
        </c:ser>
        <c:ser>
          <c:idx val="4"/>
          <c:order val="4"/>
          <c:tx>
            <c:strRef>
              <c:f>'Training and Employment'!$B$12</c:f>
              <c:strCache>
                <c:ptCount val="1"/>
                <c:pt idx="0">
                  <c:v>Obtained Living wage job</c:v>
                </c:pt>
              </c:strCache>
            </c:strRef>
          </c:tx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'Training and Employment'!$C$7:$M$7</c:f>
              <c:numCache>
                <c:formatCode>mmm\-yy</c:formatCode>
                <c:ptCount val="11"/>
                <c:pt idx="0" formatCode="General">
                  <c:v>2016</c:v>
                </c:pt>
                <c:pt idx="1">
                  <c:v>42736</c:v>
                </c:pt>
                <c:pt idx="2">
                  <c:v>42767</c:v>
                </c:pt>
                <c:pt idx="3">
                  <c:v>42795</c:v>
                </c:pt>
                <c:pt idx="4">
                  <c:v>42826</c:v>
                </c:pt>
                <c:pt idx="5">
                  <c:v>42856</c:v>
                </c:pt>
                <c:pt idx="6">
                  <c:v>42887</c:v>
                </c:pt>
                <c:pt idx="7">
                  <c:v>42917</c:v>
                </c:pt>
                <c:pt idx="8">
                  <c:v>42948</c:v>
                </c:pt>
                <c:pt idx="9">
                  <c:v>42979</c:v>
                </c:pt>
                <c:pt idx="10" formatCode="d\-mmm">
                  <c:v>43025</c:v>
                </c:pt>
              </c:numCache>
            </c:numRef>
          </c:cat>
          <c:val>
            <c:numRef>
              <c:f>'Training and Employment'!$C$12:$M$12</c:f>
              <c:numCache>
                <c:formatCode>General</c:formatCode>
                <c:ptCount val="11"/>
                <c:pt idx="0">
                  <c:v>7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2</c:v>
                </c:pt>
                <c:pt idx="10">
                  <c:v>8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73732016"/>
        <c:axId val="473737112"/>
      </c:barChart>
      <c:catAx>
        <c:axId val="473732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3737112"/>
        <c:crosses val="autoZero"/>
        <c:auto val="1"/>
        <c:lblAlgn val="ctr"/>
        <c:lblOffset val="100"/>
        <c:noMultiLvlLbl val="0"/>
      </c:catAx>
      <c:valAx>
        <c:axId val="47373711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73732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154960981047994"/>
          <c:y val="0.2438625204582652"/>
          <c:w val="0.76254180602007082"/>
          <c:h val="0.63993453355155838"/>
        </c:manualLayout>
      </c:layout>
      <c:barChart>
        <c:barDir val="col"/>
        <c:grouping val="clustered"/>
        <c:varyColors val="0"/>
        <c:ser>
          <c:idx val="1"/>
          <c:order val="1"/>
          <c:tx>
            <c:v>Call Volume 2017</c:v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cat>
            <c:strRef>
              <c:f>Data!$A$39:$A$50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Data!$I$122:$I$133</c:f>
              <c:numCache>
                <c:formatCode>General</c:formatCode>
                <c:ptCount val="12"/>
                <c:pt idx="0">
                  <c:v>6334</c:v>
                </c:pt>
                <c:pt idx="1">
                  <c:v>5572</c:v>
                </c:pt>
                <c:pt idx="2">
                  <c:v>6068</c:v>
                </c:pt>
                <c:pt idx="3">
                  <c:v>5716</c:v>
                </c:pt>
                <c:pt idx="4">
                  <c:v>6260</c:v>
                </c:pt>
                <c:pt idx="5">
                  <c:v>6230</c:v>
                </c:pt>
                <c:pt idx="6">
                  <c:v>6373</c:v>
                </c:pt>
                <c:pt idx="7">
                  <c:v>6775</c:v>
                </c:pt>
                <c:pt idx="8">
                  <c:v>5933</c:v>
                </c:pt>
                <c:pt idx="9">
                  <c:v>6351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73740640"/>
        <c:axId val="473738680"/>
      </c:barChart>
      <c:lineChart>
        <c:grouping val="stacked"/>
        <c:varyColors val="0"/>
        <c:ser>
          <c:idx val="0"/>
          <c:order val="0"/>
          <c:tx>
            <c:v>Call Volume 2016</c:v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</c:marker>
          <c:cat>
            <c:strRef>
              <c:f>Data!$A$39:$A$50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Data!$H$122:$H$133</c:f>
              <c:numCache>
                <c:formatCode>General</c:formatCode>
                <c:ptCount val="12"/>
                <c:pt idx="0">
                  <c:v>6155</c:v>
                </c:pt>
                <c:pt idx="1">
                  <c:v>6188</c:v>
                </c:pt>
                <c:pt idx="2">
                  <c:v>6797</c:v>
                </c:pt>
                <c:pt idx="3">
                  <c:v>6551</c:v>
                </c:pt>
                <c:pt idx="4">
                  <c:v>6545</c:v>
                </c:pt>
                <c:pt idx="5">
                  <c:v>6559</c:v>
                </c:pt>
                <c:pt idx="6">
                  <c:v>6197</c:v>
                </c:pt>
                <c:pt idx="7">
                  <c:v>6873</c:v>
                </c:pt>
                <c:pt idx="8">
                  <c:v>6178</c:v>
                </c:pt>
                <c:pt idx="9">
                  <c:v>6080</c:v>
                </c:pt>
                <c:pt idx="10">
                  <c:v>5491</c:v>
                </c:pt>
                <c:pt idx="11">
                  <c:v>5306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3740640"/>
        <c:axId val="473738680"/>
      </c:lineChart>
      <c:catAx>
        <c:axId val="473740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7373868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73738680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Number of Calls</a:t>
                </a:r>
              </a:p>
            </c:rich>
          </c:tx>
          <c:layout>
            <c:manualLayout>
              <c:xMode val="edge"/>
              <c:yMode val="edge"/>
              <c:x val="4.1248659067036862E-2"/>
              <c:y val="0.2847790179294209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73740640"/>
        <c:crosses val="autoZero"/>
        <c:crossBetween val="between"/>
      </c:valAx>
      <c:spPr>
        <a:solidFill>
          <a:srgbClr val="FFFFCC"/>
        </a:solidFill>
        <a:ln w="12700">
          <a:solidFill>
            <a:srgbClr val="808080"/>
          </a:solidFill>
          <a:prstDash val="solid"/>
        </a:ln>
      </c:spPr>
    </c:plotArea>
    <c:legend>
      <c:legendPos val="t"/>
      <c:layout>
        <c:manualLayout>
          <c:xMode val="edge"/>
          <c:yMode val="edge"/>
          <c:x val="0.23646414967374904"/>
          <c:y val="0.16911111526100378"/>
          <c:w val="0.54698321538715333"/>
          <c:h val="4.2021089868800376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3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'2017'!$Q$4:$Q$29</c:f>
              <c:strCache>
                <c:ptCount val="26"/>
                <c:pt idx="0">
                  <c:v>Hansen Request</c:v>
                </c:pt>
                <c:pt idx="1">
                  <c:v>Bank Pay Issue</c:v>
                </c:pt>
                <c:pt idx="2">
                  <c:v>Rental Registry</c:v>
                </c:pt>
                <c:pt idx="3">
                  <c:v>Fire Dept</c:v>
                </c:pt>
                <c:pt idx="4">
                  <c:v>Phone Pay Issue</c:v>
                </c:pt>
                <c:pt idx="5">
                  <c:v>Water Metering</c:v>
                </c:pt>
                <c:pt idx="6">
                  <c:v>LevelOne Issue</c:v>
                </c:pt>
                <c:pt idx="7">
                  <c:v>State of Illinois</c:v>
                </c:pt>
                <c:pt idx="8">
                  <c:v>Police Dept</c:v>
                </c:pt>
                <c:pt idx="9">
                  <c:v>City Council</c:v>
                </c:pt>
                <c:pt idx="10">
                  <c:v>Water Eng</c:v>
                </c:pt>
                <c:pt idx="11">
                  <c:v>HS</c:v>
                </c:pt>
                <c:pt idx="12">
                  <c:v>Legal</c:v>
                </c:pt>
                <c:pt idx="13">
                  <c:v>Water Quality</c:v>
                </c:pt>
                <c:pt idx="14">
                  <c:v>Mayor's Office</c:v>
                </c:pt>
                <c:pt idx="15">
                  <c:v>Finance Dept</c:v>
                </c:pt>
                <c:pt idx="16">
                  <c:v>Winnebago Co</c:v>
                </c:pt>
                <c:pt idx="17">
                  <c:v>HR</c:v>
                </c:pt>
                <c:pt idx="18">
                  <c:v>Water Acct Bal</c:v>
                </c:pt>
                <c:pt idx="19">
                  <c:v>Rock River Disp</c:v>
                </c:pt>
                <c:pt idx="20">
                  <c:v>RRWRD</c:v>
                </c:pt>
                <c:pt idx="21">
                  <c:v>Public Works</c:v>
                </c:pt>
                <c:pt idx="22">
                  <c:v>Community Dev.</c:v>
                </c:pt>
                <c:pt idx="23">
                  <c:v>Other</c:v>
                </c:pt>
                <c:pt idx="24">
                  <c:v>5 Day Notice</c:v>
                </c:pt>
                <c:pt idx="25">
                  <c:v>Account Blance +</c:v>
                </c:pt>
              </c:strCache>
            </c:strRef>
          </c:cat>
          <c:val>
            <c:numRef>
              <c:f>'2017'!$R$4:$R$29</c:f>
              <c:numCache>
                <c:formatCode>General</c:formatCode>
                <c:ptCount val="26"/>
                <c:pt idx="0">
                  <c:v>1</c:v>
                </c:pt>
                <c:pt idx="1">
                  <c:v>4</c:v>
                </c:pt>
                <c:pt idx="2">
                  <c:v>20</c:v>
                </c:pt>
                <c:pt idx="3">
                  <c:v>18</c:v>
                </c:pt>
                <c:pt idx="4">
                  <c:v>18</c:v>
                </c:pt>
                <c:pt idx="5">
                  <c:v>55</c:v>
                </c:pt>
                <c:pt idx="6">
                  <c:v>57</c:v>
                </c:pt>
                <c:pt idx="7">
                  <c:v>57</c:v>
                </c:pt>
                <c:pt idx="8">
                  <c:v>75</c:v>
                </c:pt>
                <c:pt idx="9">
                  <c:v>121</c:v>
                </c:pt>
                <c:pt idx="10">
                  <c:v>138</c:v>
                </c:pt>
                <c:pt idx="11">
                  <c:v>151</c:v>
                </c:pt>
                <c:pt idx="12">
                  <c:v>200</c:v>
                </c:pt>
                <c:pt idx="13">
                  <c:v>201</c:v>
                </c:pt>
                <c:pt idx="14">
                  <c:v>304</c:v>
                </c:pt>
                <c:pt idx="15">
                  <c:v>352</c:v>
                </c:pt>
                <c:pt idx="16">
                  <c:v>373</c:v>
                </c:pt>
                <c:pt idx="17">
                  <c:v>376</c:v>
                </c:pt>
                <c:pt idx="18">
                  <c:v>490</c:v>
                </c:pt>
                <c:pt idx="19">
                  <c:v>518</c:v>
                </c:pt>
                <c:pt idx="20">
                  <c:v>864</c:v>
                </c:pt>
                <c:pt idx="21">
                  <c:v>1241</c:v>
                </c:pt>
                <c:pt idx="22">
                  <c:v>1320</c:v>
                </c:pt>
                <c:pt idx="23">
                  <c:v>1535</c:v>
                </c:pt>
                <c:pt idx="24">
                  <c:v>3060</c:v>
                </c:pt>
                <c:pt idx="25">
                  <c:v>19782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3739072"/>
        <c:axId val="473730840"/>
      </c:barChart>
      <c:catAx>
        <c:axId val="473739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3730840"/>
        <c:crosses val="autoZero"/>
        <c:auto val="1"/>
        <c:lblAlgn val="ctr"/>
        <c:lblOffset val="100"/>
        <c:noMultiLvlLbl val="0"/>
      </c:catAx>
      <c:valAx>
        <c:axId val="473730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3739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2017 CITY HALL PAYMENTS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'2017 rockstat'!$A$21</c:f>
              <c:strCache>
                <c:ptCount val="1"/>
                <c:pt idx="0">
                  <c:v>In Person</c:v>
                </c:pt>
              </c:strCache>
            </c:strRef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6">
                  <a:lumMod val="75000"/>
                </a:schemeClr>
              </a:contourClr>
            </a:sp3d>
          </c:spPr>
          <c:invertIfNegative val="0"/>
          <c:cat>
            <c:strRef>
              <c:f>'2017 rockstat'!$B$20:$K$20</c:f>
              <c:strCache>
                <c:ptCount val="10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</c:strCache>
            </c:strRef>
          </c:cat>
          <c:val>
            <c:numRef>
              <c:f>'2017 rockstat'!$B$21:$K$21</c:f>
              <c:numCache>
                <c:formatCode>_(* #,##0_);_(* \(#,##0\);_(* "-"??_);_(@_)</c:formatCode>
                <c:ptCount val="10"/>
                <c:pt idx="0">
                  <c:v>10892</c:v>
                </c:pt>
                <c:pt idx="1">
                  <c:v>8263</c:v>
                </c:pt>
                <c:pt idx="2">
                  <c:v>10914</c:v>
                </c:pt>
                <c:pt idx="3">
                  <c:v>9767</c:v>
                </c:pt>
                <c:pt idx="4">
                  <c:v>10872</c:v>
                </c:pt>
                <c:pt idx="5">
                  <c:v>9485</c:v>
                </c:pt>
                <c:pt idx="6">
                  <c:v>9819</c:v>
                </c:pt>
                <c:pt idx="7">
                  <c:v>9569</c:v>
                </c:pt>
                <c:pt idx="8">
                  <c:v>10074</c:v>
                </c:pt>
                <c:pt idx="9">
                  <c:v>10211</c:v>
                </c:pt>
              </c:numCache>
            </c:numRef>
          </c:val>
        </c:ser>
        <c:ser>
          <c:idx val="1"/>
          <c:order val="1"/>
          <c:tx>
            <c:strRef>
              <c:f>'2017 rockstat'!$A$22</c:f>
              <c:strCache>
                <c:ptCount val="1"/>
                <c:pt idx="0">
                  <c:v>Mail</c:v>
                </c:pt>
              </c:strCache>
            </c:strRef>
          </c:tx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accent5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5">
                  <a:lumMod val="75000"/>
                </a:schemeClr>
              </a:contourClr>
            </a:sp3d>
          </c:spPr>
          <c:invertIfNegative val="0"/>
          <c:cat>
            <c:strRef>
              <c:f>'2017 rockstat'!$B$20:$K$20</c:f>
              <c:strCache>
                <c:ptCount val="10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</c:strCache>
            </c:strRef>
          </c:cat>
          <c:val>
            <c:numRef>
              <c:f>'2017 rockstat'!$B$22:$K$22</c:f>
              <c:numCache>
                <c:formatCode>_(* #,##0_);_(* \(#,##0\);_(* "-"??_);_(@_)</c:formatCode>
                <c:ptCount val="10"/>
                <c:pt idx="0">
                  <c:v>3872</c:v>
                </c:pt>
                <c:pt idx="1">
                  <c:v>2502</c:v>
                </c:pt>
                <c:pt idx="2">
                  <c:v>3222</c:v>
                </c:pt>
                <c:pt idx="3">
                  <c:v>3200</c:v>
                </c:pt>
                <c:pt idx="4">
                  <c:v>2933</c:v>
                </c:pt>
                <c:pt idx="5">
                  <c:v>3192</c:v>
                </c:pt>
                <c:pt idx="6">
                  <c:v>3718</c:v>
                </c:pt>
                <c:pt idx="7">
                  <c:v>2752</c:v>
                </c:pt>
                <c:pt idx="8">
                  <c:v>3018</c:v>
                </c:pt>
                <c:pt idx="9">
                  <c:v>4292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615063816"/>
        <c:axId val="615068128"/>
        <c:axId val="0"/>
      </c:bar3DChart>
      <c:catAx>
        <c:axId val="615063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068128"/>
        <c:crosses val="autoZero"/>
        <c:auto val="1"/>
        <c:lblAlgn val="ctr"/>
        <c:lblOffset val="100"/>
        <c:noMultiLvlLbl val="0"/>
      </c:catAx>
      <c:valAx>
        <c:axId val="615068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063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THIRD PARTY WATER PAYMENTS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0199686718224989E-2"/>
          <c:y val="1.7133184559559853E-2"/>
          <c:w val="0.96396396861176536"/>
          <c:h val="0.68709830702441821"/>
        </c:manualLayout>
      </c:layout>
      <c:lineChart>
        <c:grouping val="standard"/>
        <c:varyColors val="0"/>
        <c:ser>
          <c:idx val="0"/>
          <c:order val="0"/>
          <c:tx>
            <c:strRef>
              <c:f>'2017 rockstat'!$A$30</c:f>
              <c:strCache>
                <c:ptCount val="1"/>
                <c:pt idx="0">
                  <c:v>Lockbox (REMITCO)</c:v>
                </c:pt>
              </c:strCache>
            </c:strRef>
          </c:tx>
          <c:spPr>
            <a:ln w="34925" cap="rnd">
              <a:solidFill>
                <a:schemeClr val="accent6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'2017 rockstat'!$B$29:$K$29</c:f>
              <c:strCache>
                <c:ptCount val="10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</c:strCache>
            </c:strRef>
          </c:cat>
          <c:val>
            <c:numRef>
              <c:f>'2017 rockstat'!$B$30:$K$30</c:f>
              <c:numCache>
                <c:formatCode>_(* #,##0_);_(* \(#,##0\);_(* "-"??_);_(@_)</c:formatCode>
                <c:ptCount val="10"/>
                <c:pt idx="0">
                  <c:v>22984</c:v>
                </c:pt>
                <c:pt idx="1">
                  <c:v>13746</c:v>
                </c:pt>
                <c:pt idx="2">
                  <c:v>20872</c:v>
                </c:pt>
                <c:pt idx="3">
                  <c:v>18819</c:v>
                </c:pt>
                <c:pt idx="4">
                  <c:v>20425</c:v>
                </c:pt>
                <c:pt idx="5">
                  <c:v>16143</c:v>
                </c:pt>
                <c:pt idx="6">
                  <c:v>20100</c:v>
                </c:pt>
                <c:pt idx="7">
                  <c:v>15829</c:v>
                </c:pt>
                <c:pt idx="8">
                  <c:v>18413</c:v>
                </c:pt>
                <c:pt idx="9">
                  <c:v>20492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'2017 rockstat'!$A$31</c:f>
              <c:strCache>
                <c:ptCount val="1"/>
                <c:pt idx="0">
                  <c:v>E Banking (Metavante, Checkfree, ORCC)</c:v>
                </c:pt>
              </c:strCache>
            </c:strRef>
          </c:tx>
          <c:spPr>
            <a:ln w="34925" cap="rnd">
              <a:solidFill>
                <a:schemeClr val="accent5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'2017 rockstat'!$B$29:$K$29</c:f>
              <c:strCache>
                <c:ptCount val="10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</c:strCache>
            </c:strRef>
          </c:cat>
          <c:val>
            <c:numRef>
              <c:f>'2017 rockstat'!$B$31:$K$31</c:f>
              <c:numCache>
                <c:formatCode>_(* #,##0_);_(* \(#,##0\);_(* "-"??_);_(@_)</c:formatCode>
                <c:ptCount val="10"/>
                <c:pt idx="0">
                  <c:v>8542</c:v>
                </c:pt>
                <c:pt idx="1">
                  <c:v>6570</c:v>
                </c:pt>
                <c:pt idx="2">
                  <c:v>8692</c:v>
                </c:pt>
                <c:pt idx="3">
                  <c:v>7521</c:v>
                </c:pt>
                <c:pt idx="4">
                  <c:v>8588</c:v>
                </c:pt>
                <c:pt idx="5">
                  <c:v>7265</c:v>
                </c:pt>
                <c:pt idx="6">
                  <c:v>8141</c:v>
                </c:pt>
                <c:pt idx="7">
                  <c:v>8036</c:v>
                </c:pt>
                <c:pt idx="8">
                  <c:v>7863</c:v>
                </c:pt>
                <c:pt idx="9">
                  <c:v>8195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'2017 rockstat'!$A$32</c:f>
              <c:strCache>
                <c:ptCount val="1"/>
                <c:pt idx="0">
                  <c:v>On Line (LevelOne ACH, CC)</c:v>
                </c:pt>
              </c:strCache>
            </c:strRef>
          </c:tx>
          <c:spPr>
            <a:ln w="349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'2017 rockstat'!$B$29:$K$29</c:f>
              <c:strCache>
                <c:ptCount val="10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</c:strCache>
            </c:strRef>
          </c:cat>
          <c:val>
            <c:numRef>
              <c:f>'2017 rockstat'!$B$32:$K$32</c:f>
              <c:numCache>
                <c:formatCode>_(* #,##0_);_(* \(#,##0\);_(* "-"??_);_(@_)</c:formatCode>
                <c:ptCount val="10"/>
                <c:pt idx="0">
                  <c:v>13265</c:v>
                </c:pt>
                <c:pt idx="1">
                  <c:v>10213</c:v>
                </c:pt>
                <c:pt idx="2">
                  <c:v>13022</c:v>
                </c:pt>
                <c:pt idx="3">
                  <c:v>12943</c:v>
                </c:pt>
                <c:pt idx="4">
                  <c:v>13963</c:v>
                </c:pt>
                <c:pt idx="5">
                  <c:v>10523</c:v>
                </c:pt>
                <c:pt idx="6">
                  <c:v>15203</c:v>
                </c:pt>
                <c:pt idx="7">
                  <c:v>11030</c:v>
                </c:pt>
                <c:pt idx="8">
                  <c:v>15282</c:v>
                </c:pt>
                <c:pt idx="9">
                  <c:v>13474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'2017 rockstat'!$A$33</c:f>
              <c:strCache>
                <c:ptCount val="1"/>
                <c:pt idx="0">
                  <c:v>Phone (IVR )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'2017 rockstat'!$B$29:$K$29</c:f>
              <c:strCache>
                <c:ptCount val="10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</c:strCache>
            </c:strRef>
          </c:cat>
          <c:val>
            <c:numRef>
              <c:f>'2017 rockstat'!$B$33:$K$33</c:f>
              <c:numCache>
                <c:formatCode>_(* #,##0_);_(* \(#,##0\);_(* "-"??_);_(@_)</c:formatCode>
                <c:ptCount val="10"/>
                <c:pt idx="0">
                  <c:v>6896</c:v>
                </c:pt>
                <c:pt idx="1">
                  <c:v>5111</c:v>
                </c:pt>
                <c:pt idx="2">
                  <c:v>6041</c:v>
                </c:pt>
                <c:pt idx="3">
                  <c:v>5283</c:v>
                </c:pt>
                <c:pt idx="4">
                  <c:v>6028</c:v>
                </c:pt>
                <c:pt idx="5">
                  <c:v>5035</c:v>
                </c:pt>
                <c:pt idx="6">
                  <c:v>5562</c:v>
                </c:pt>
                <c:pt idx="7">
                  <c:v>5422</c:v>
                </c:pt>
                <c:pt idx="8">
                  <c:v>5334</c:v>
                </c:pt>
                <c:pt idx="9">
                  <c:v>6052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15067344"/>
        <c:axId val="615068520"/>
      </c:lineChart>
      <c:catAx>
        <c:axId val="615067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068520"/>
        <c:crosses val="autoZero"/>
        <c:auto val="1"/>
        <c:lblAlgn val="ctr"/>
        <c:lblOffset val="100"/>
        <c:noMultiLvlLbl val="0"/>
      </c:catAx>
      <c:valAx>
        <c:axId val="615068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067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aseline="0"/>
              <a:t>PAPER &amp; E-BILLS COMPARISON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8290345368089212E-2"/>
          <c:y val="7.560339365879494E-2"/>
          <c:w val="0.91314394964451018"/>
          <c:h val="0.71516777845206869"/>
        </c:manualLayout>
      </c:layout>
      <c:bar3DChart>
        <c:barDir val="col"/>
        <c:grouping val="standard"/>
        <c:varyColors val="0"/>
        <c:ser>
          <c:idx val="0"/>
          <c:order val="0"/>
          <c:tx>
            <c:v>E-bills</c:v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6">
                  <a:lumMod val="75000"/>
                </a:schemeClr>
              </a:contourClr>
            </a:sp3d>
          </c:spPr>
          <c:invertIfNegative val="0"/>
          <c:cat>
            <c:strRef>
              <c:f>'2017 rockstat'!$F$55:$F$64</c:f>
              <c:strCache>
                <c:ptCount val="10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</c:strCache>
            </c:strRef>
          </c:cat>
          <c:val>
            <c:numRef>
              <c:f>'2017 rockstat'!$H$55:$H$64</c:f>
              <c:numCache>
                <c:formatCode>General</c:formatCode>
                <c:ptCount val="10"/>
                <c:pt idx="0">
                  <c:v>11321</c:v>
                </c:pt>
                <c:pt idx="1">
                  <c:v>11314</c:v>
                </c:pt>
                <c:pt idx="2">
                  <c:v>11398</c:v>
                </c:pt>
                <c:pt idx="3">
                  <c:v>11781</c:v>
                </c:pt>
                <c:pt idx="4">
                  <c:v>11763</c:v>
                </c:pt>
                <c:pt idx="5">
                  <c:v>11805</c:v>
                </c:pt>
                <c:pt idx="6">
                  <c:v>12135</c:v>
                </c:pt>
                <c:pt idx="7">
                  <c:v>12108</c:v>
                </c:pt>
                <c:pt idx="8">
                  <c:v>12169</c:v>
                </c:pt>
                <c:pt idx="9">
                  <c:v>12412</c:v>
                </c:pt>
              </c:numCache>
            </c:numRef>
          </c:val>
        </c:ser>
        <c:ser>
          <c:idx val="1"/>
          <c:order val="1"/>
          <c:tx>
            <c:v>Paper bills</c:v>
          </c:tx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accent5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5">
                  <a:lumMod val="75000"/>
                </a:schemeClr>
              </a:contourClr>
            </a:sp3d>
          </c:spPr>
          <c:invertIfNegative val="0"/>
          <c:cat>
            <c:strRef>
              <c:f>'2017 rockstat'!$F$55:$F$64</c:f>
              <c:strCache>
                <c:ptCount val="10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</c:strCache>
            </c:strRef>
          </c:cat>
          <c:val>
            <c:numRef>
              <c:f>'2017 rockstat'!$K$55:$K$64</c:f>
              <c:numCache>
                <c:formatCode>General</c:formatCode>
                <c:ptCount val="10"/>
                <c:pt idx="0">
                  <c:v>41463</c:v>
                </c:pt>
                <c:pt idx="1">
                  <c:v>40376</c:v>
                </c:pt>
                <c:pt idx="2">
                  <c:v>40302</c:v>
                </c:pt>
                <c:pt idx="3">
                  <c:v>40975</c:v>
                </c:pt>
                <c:pt idx="4">
                  <c:v>40168</c:v>
                </c:pt>
                <c:pt idx="5">
                  <c:v>40131</c:v>
                </c:pt>
                <c:pt idx="6">
                  <c:v>40932</c:v>
                </c:pt>
                <c:pt idx="7">
                  <c:v>39926</c:v>
                </c:pt>
                <c:pt idx="8">
                  <c:v>39938</c:v>
                </c:pt>
                <c:pt idx="9">
                  <c:v>40667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480332928"/>
        <c:axId val="480333320"/>
        <c:axId val="608016104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spPr>
                  <a:solidFill>
                    <a:schemeClr val="accent4">
                      <a:alpha val="85000"/>
                    </a:schemeClr>
                  </a:solidFill>
                  <a:ln w="9525" cap="flat" cmpd="sng" algn="ctr">
                    <a:solidFill>
                      <a:schemeClr val="accent4">
                        <a:lumMod val="75000"/>
                      </a:schemeClr>
                    </a:solidFill>
                    <a:round/>
                  </a:ln>
                  <a:effectLst/>
                  <a:sp3d contourW="9525">
                    <a:contourClr>
                      <a:schemeClr val="accent4">
                        <a:lumMod val="75000"/>
                      </a:schemeClr>
                    </a:contourClr>
                  </a:sp3d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'2017 rockstat'!$F$55:$F$64</c15:sqref>
                        </c15:formulaRef>
                      </c:ext>
                    </c:extLst>
                    <c:strCache>
                      <c:ptCount val="10"/>
                      <c:pt idx="0">
                        <c:v>Jan</c:v>
                      </c:pt>
                      <c:pt idx="1">
                        <c:v>Feb</c:v>
                      </c:pt>
                      <c:pt idx="2">
                        <c:v>Mar</c:v>
                      </c:pt>
                      <c:pt idx="3">
                        <c:v>Apr</c:v>
                      </c:pt>
                      <c:pt idx="4">
                        <c:v>May</c:v>
                      </c:pt>
                      <c:pt idx="5">
                        <c:v>Jun</c:v>
                      </c:pt>
                      <c:pt idx="6">
                        <c:v>Jul</c:v>
                      </c:pt>
                      <c:pt idx="7">
                        <c:v>Aug</c:v>
                      </c:pt>
                      <c:pt idx="8">
                        <c:v>Sep</c:v>
                      </c:pt>
                      <c:pt idx="9">
                        <c:v>Oct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'2017 rockstat'!$F$53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0</c:v>
                      </c:pt>
                    </c:numCache>
                  </c:numRef>
                </c:val>
              </c15:ser>
            </c15:filteredBarSeries>
            <c15:filteredBarSeries>
              <c15:ser>
                <c:idx val="3"/>
                <c:order val="3"/>
                <c:spPr>
                  <a:solidFill>
                    <a:schemeClr val="accent6">
                      <a:lumMod val="60000"/>
                      <a:alpha val="85000"/>
                    </a:schemeClr>
                  </a:solidFill>
                  <a:ln w="9525" cap="flat" cmpd="sng" algn="ctr">
                    <a:solidFill>
                      <a:schemeClr val="accent6">
                        <a:lumMod val="60000"/>
                        <a:lumMod val="75000"/>
                      </a:schemeClr>
                    </a:solidFill>
                    <a:round/>
                  </a:ln>
                  <a:effectLst/>
                  <a:sp3d contourW="9525">
                    <a:contourClr>
                      <a:schemeClr val="accent6">
                        <a:lumMod val="60000"/>
                        <a:lumMod val="75000"/>
                      </a:schemeClr>
                    </a:contourClr>
                  </a:sp3d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'2017 rockstat'!$F$55:$F$64</c15:sqref>
                        </c15:formulaRef>
                      </c:ext>
                    </c:extLst>
                    <c:strCache>
                      <c:ptCount val="10"/>
                      <c:pt idx="0">
                        <c:v>Jan</c:v>
                      </c:pt>
                      <c:pt idx="1">
                        <c:v>Feb</c:v>
                      </c:pt>
                      <c:pt idx="2">
                        <c:v>Mar</c:v>
                      </c:pt>
                      <c:pt idx="3">
                        <c:v>Apr</c:v>
                      </c:pt>
                      <c:pt idx="4">
                        <c:v>May</c:v>
                      </c:pt>
                      <c:pt idx="5">
                        <c:v>Jun</c:v>
                      </c:pt>
                      <c:pt idx="6">
                        <c:v>Jul</c:v>
                      </c:pt>
                      <c:pt idx="7">
                        <c:v>Aug</c:v>
                      </c:pt>
                      <c:pt idx="8">
                        <c:v>Sep</c:v>
                      </c:pt>
                      <c:pt idx="9">
                        <c:v>Oct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'2017 rockstat'!$J$53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0</c:v>
                      </c:pt>
                    </c:numCache>
                  </c:numRef>
                </c:val>
              </c15:ser>
            </c15:filteredBarSeries>
            <c15:filteredBarSeries>
              <c15:ser>
                <c:idx val="4"/>
                <c:order val="4"/>
                <c:spPr>
                  <a:solidFill>
                    <a:schemeClr val="accent5">
                      <a:lumMod val="60000"/>
                      <a:alpha val="85000"/>
                    </a:schemeClr>
                  </a:solidFill>
                  <a:ln w="9525" cap="flat" cmpd="sng" algn="ctr">
                    <a:solidFill>
                      <a:schemeClr val="accent5">
                        <a:lumMod val="60000"/>
                        <a:lumMod val="75000"/>
                      </a:schemeClr>
                    </a:solidFill>
                    <a:round/>
                  </a:ln>
                  <a:effectLst/>
                  <a:sp3d contourW="9525">
                    <a:contourClr>
                      <a:schemeClr val="accent5">
                        <a:lumMod val="60000"/>
                        <a:lumMod val="75000"/>
                      </a:schemeClr>
                    </a:contourClr>
                  </a:sp3d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'2017 rockstat'!$F$55:$F$64</c15:sqref>
                        </c15:formulaRef>
                      </c:ext>
                    </c:extLst>
                    <c:strCache>
                      <c:ptCount val="10"/>
                      <c:pt idx="0">
                        <c:v>Jan</c:v>
                      </c:pt>
                      <c:pt idx="1">
                        <c:v>Feb</c:v>
                      </c:pt>
                      <c:pt idx="2">
                        <c:v>Mar</c:v>
                      </c:pt>
                      <c:pt idx="3">
                        <c:v>Apr</c:v>
                      </c:pt>
                      <c:pt idx="4">
                        <c:v>May</c:v>
                      </c:pt>
                      <c:pt idx="5">
                        <c:v>Jun</c:v>
                      </c:pt>
                      <c:pt idx="6">
                        <c:v>Jul</c:v>
                      </c:pt>
                      <c:pt idx="7">
                        <c:v>Aug</c:v>
                      </c:pt>
                      <c:pt idx="8">
                        <c:v>Sep</c:v>
                      </c:pt>
                      <c:pt idx="9">
                        <c:v>Oct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'2017 rockstat'!$F$55:$F$62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</c:numCache>
                  </c:numRef>
                </c:val>
              </c15:ser>
            </c15:filteredBarSeries>
          </c:ext>
        </c:extLst>
      </c:bar3DChart>
      <c:catAx>
        <c:axId val="480332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0333320"/>
        <c:crosses val="autoZero"/>
        <c:auto val="1"/>
        <c:lblAlgn val="ctr"/>
        <c:lblOffset val="100"/>
        <c:noMultiLvlLbl val="0"/>
      </c:catAx>
      <c:valAx>
        <c:axId val="480333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0332928"/>
        <c:crosses val="autoZero"/>
        <c:crossBetween val="between"/>
      </c:valAx>
      <c:serAx>
        <c:axId val="608016104"/>
        <c:scaling>
          <c:orientation val="minMax"/>
        </c:scaling>
        <c:delete val="1"/>
        <c:axPos val="b"/>
        <c:majorTickMark val="none"/>
        <c:minorTickMark val="none"/>
        <c:tickLblPos val="nextTo"/>
        <c:crossAx val="480333320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306933508311461"/>
          <c:y val="0.88020778652668419"/>
          <c:w val="0.44441688538932633"/>
          <c:h val="7.8125546806649168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v>Bar Graph</c:v>
          </c:tx>
          <c:spPr>
            <a:solidFill>
              <a:srgbClr val="386F8E"/>
            </a:solidFill>
            <a:ln w="19050" cap="flat" cmpd="sng" algn="ctr">
              <a:solidFill>
                <a:srgbClr val="000000"/>
              </a:solidFill>
              <a:rou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  <a:softEdge rad="12700"/>
            </a:effectLst>
          </c:spPr>
          <c:invertIfNegative val="0"/>
          <c:dLbls>
            <c:dLbl>
              <c:idx val="0"/>
              <c:layout>
                <c:manualLayout>
                  <c:x val="-1.8215265533198812E-3"/>
                  <c:y val="-4.06439640904760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284-4CCD-BAB3-911B50A4A378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8099547511312218E-3"/>
                  <c:y val="-2.21701925813490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284-4CCD-BAB3-911B50A4A378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0173513378700303E-3"/>
                  <c:y val="-2.98570028144072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284-4CCD-BAB3-911B50A4A378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8515338297644922E-3"/>
                  <c:y val="-2.23242576605635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284-4CCD-BAB3-911B50A4A378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8094322688241172E-3"/>
                  <c:y val="-9.40395082193673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9284-4CCD-BAB3-911B50A4A37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n-US" sz="1200" b="1" i="1" u="none" strike="noStrike" kern="1200" cap="none" spc="0" baseline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Pumpage!$B$44:$B$48</c:f>
              <c:strCache>
                <c:ptCount val="5"/>
                <c:pt idx="0">
                  <c:v>10-2013</c:v>
                </c:pt>
                <c:pt idx="1">
                  <c:v>10-2014</c:v>
                </c:pt>
                <c:pt idx="2">
                  <c:v>10-2015</c:v>
                </c:pt>
                <c:pt idx="3">
                  <c:v>10-2016</c:v>
                </c:pt>
                <c:pt idx="4">
                  <c:v>10-2017</c:v>
                </c:pt>
              </c:strCache>
            </c:strRef>
          </c:cat>
          <c:val>
            <c:numRef>
              <c:f>Pumpage!$D$44:$D$48</c:f>
              <c:numCache>
                <c:formatCode>_(* #,##0_);_(* \(#,##0\);_(* "-"??_);_(@_)</c:formatCode>
                <c:ptCount val="5"/>
                <c:pt idx="0">
                  <c:v>5887319000</c:v>
                </c:pt>
                <c:pt idx="1">
                  <c:v>5779442000</c:v>
                </c:pt>
                <c:pt idx="2">
                  <c:v>5638579000</c:v>
                </c:pt>
                <c:pt idx="3">
                  <c:v>5522108000</c:v>
                </c:pt>
                <c:pt idx="4">
                  <c:v>5464636000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9284-4CCD-BAB3-911B50A4A3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axId val="610060240"/>
        <c:axId val="619301096"/>
      </c:barChart>
      <c:lineChart>
        <c:grouping val="stacked"/>
        <c:varyColors val="0"/>
        <c:ser>
          <c:idx val="0"/>
          <c:order val="0"/>
          <c:tx>
            <c:v>Line Graph</c:v>
          </c:tx>
          <c:spPr>
            <a:ln w="22225" cap="rnd">
              <a:solidFill>
                <a:srgbClr val="000000"/>
              </a:solidFill>
              <a:rou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c:spPr>
          <c:marker>
            <c:symbol val="diamond"/>
            <c:size val="12"/>
            <c:spPr>
              <a:solidFill>
                <a:srgbClr val="C00000"/>
              </a:solidFill>
              <a:ln w="9525" cap="flat" cmpd="sng" algn="ctr">
                <a:solidFill>
                  <a:srgbClr val="000000"/>
                </a:solidFill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</c:marker>
          <c:cat>
            <c:strRef>
              <c:f>Pumpage!$B$44:$B$48</c:f>
              <c:strCache>
                <c:ptCount val="5"/>
                <c:pt idx="0">
                  <c:v>10-2013</c:v>
                </c:pt>
                <c:pt idx="1">
                  <c:v>10-2014</c:v>
                </c:pt>
                <c:pt idx="2">
                  <c:v>10-2015</c:v>
                </c:pt>
                <c:pt idx="3">
                  <c:v>10-2016</c:v>
                </c:pt>
                <c:pt idx="4">
                  <c:v>10-2017</c:v>
                </c:pt>
              </c:strCache>
            </c:strRef>
          </c:cat>
          <c:val>
            <c:numRef>
              <c:f>Pumpage!$D$44:$D$48</c:f>
              <c:numCache>
                <c:formatCode>_(* #,##0_);_(* \(#,##0\);_(* "-"??_);_(@_)</c:formatCode>
                <c:ptCount val="5"/>
                <c:pt idx="0">
                  <c:v>5887319000</c:v>
                </c:pt>
                <c:pt idx="1">
                  <c:v>5779442000</c:v>
                </c:pt>
                <c:pt idx="2">
                  <c:v>5638579000</c:v>
                </c:pt>
                <c:pt idx="3">
                  <c:v>5522108000</c:v>
                </c:pt>
                <c:pt idx="4">
                  <c:v>5464636000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9284-4CCD-BAB3-911B50A4A3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10060240"/>
        <c:axId val="619301096"/>
      </c:lineChart>
      <c:catAx>
        <c:axId val="610060240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19301096"/>
        <c:crosses val="autoZero"/>
        <c:auto val="1"/>
        <c:lblAlgn val="ctr"/>
        <c:lblOffset val="100"/>
        <c:noMultiLvlLbl val="0"/>
      </c:catAx>
      <c:valAx>
        <c:axId val="619301096"/>
        <c:scaling>
          <c:orientation val="minMax"/>
          <c:min val="1000000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cap="all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Gallons Pumped </a:t>
                </a:r>
                <a:endParaRPr lang="en-US" sz="1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3.6199095022624436E-3"/>
              <c:y val="0.3213306770388640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cap="all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#,##0" sourceLinked="0"/>
        <c:majorTickMark val="cross"/>
        <c:minorTickMark val="none"/>
        <c:tickLblPos val="nextTo"/>
        <c:spPr>
          <a:noFill/>
          <a:ln w="15875">
            <a:solidFill>
              <a:srgbClr val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10060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Revenues - Actual </c:v>
          </c:tx>
          <c:spPr>
            <a:solidFill>
              <a:srgbClr val="386F8E"/>
            </a:solidFill>
            <a:ln w="9525" cap="flat" cmpd="sng" algn="ctr">
              <a:solidFill>
                <a:schemeClr val="tx1"/>
              </a:solidFill>
              <a:rou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c:spPr>
          <c:invertIfNegative val="0"/>
          <c:cat>
            <c:strRef>
              <c:f>'[5]2016'!$A$7:$A$18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'[6]2017'!$O$7:$O$16</c:f>
              <c:numCache>
                <c:formatCode>"$"#,##0</c:formatCode>
                <c:ptCount val="10"/>
                <c:pt idx="0">
                  <c:v>2322457.5</c:v>
                </c:pt>
                <c:pt idx="1">
                  <c:v>4486976.95</c:v>
                </c:pt>
                <c:pt idx="2">
                  <c:v>6756207.3599999994</c:v>
                </c:pt>
                <c:pt idx="3">
                  <c:v>9000834.5</c:v>
                </c:pt>
                <c:pt idx="4">
                  <c:v>11201762.539999999</c:v>
                </c:pt>
                <c:pt idx="5">
                  <c:v>13351269.319999998</c:v>
                </c:pt>
                <c:pt idx="6">
                  <c:v>16062878.379999999</c:v>
                </c:pt>
                <c:pt idx="7">
                  <c:v>18523158.049999997</c:v>
                </c:pt>
                <c:pt idx="8">
                  <c:v>21103970.649999999</c:v>
                </c:pt>
                <c:pt idx="9">
                  <c:v>23772694.939999998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F44-4E08-9F82-99B850B636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617930472"/>
        <c:axId val="617930864"/>
      </c:barChart>
      <c:lineChart>
        <c:grouping val="standard"/>
        <c:varyColors val="0"/>
        <c:ser>
          <c:idx val="1"/>
          <c:order val="1"/>
          <c:tx>
            <c:v>Revenues - Budget</c:v>
          </c:tx>
          <c:spPr>
            <a:ln w="25400" cap="rnd">
              <a:noFill/>
              <a:round/>
            </a:ln>
            <a:effectLst/>
          </c:spPr>
          <c:marker>
            <c:symbol val="dash"/>
            <c:size val="26"/>
            <c:spPr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marker>
          <c:cat>
            <c:strRef>
              <c:f>'[5]2016'!$A$7:$A$18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'[6]2017'!$P$7:$P$18</c:f>
              <c:numCache>
                <c:formatCode>"$"#,##0</c:formatCode>
                <c:ptCount val="12"/>
                <c:pt idx="0">
                  <c:v>2362704.1666666665</c:v>
                </c:pt>
                <c:pt idx="1">
                  <c:v>4725408.333333333</c:v>
                </c:pt>
                <c:pt idx="2">
                  <c:v>7088112.5</c:v>
                </c:pt>
                <c:pt idx="3">
                  <c:v>9450816.666666666</c:v>
                </c:pt>
                <c:pt idx="4">
                  <c:v>11813520.833333334</c:v>
                </c:pt>
                <c:pt idx="5">
                  <c:v>14176225</c:v>
                </c:pt>
                <c:pt idx="6">
                  <c:v>16538929.166666668</c:v>
                </c:pt>
                <c:pt idx="7">
                  <c:v>18901633.333333332</c:v>
                </c:pt>
                <c:pt idx="8">
                  <c:v>21264337.5</c:v>
                </c:pt>
                <c:pt idx="9">
                  <c:v>23627041.666666668</c:v>
                </c:pt>
                <c:pt idx="10">
                  <c:v>25989745.833333332</c:v>
                </c:pt>
                <c:pt idx="11">
                  <c:v>28352450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9F44-4E08-9F82-99B850B636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17930472"/>
        <c:axId val="617930864"/>
      </c:lineChart>
      <c:catAx>
        <c:axId val="617930472"/>
        <c:scaling>
          <c:orientation val="minMax"/>
        </c:scaling>
        <c:delete val="0"/>
        <c:axPos val="b"/>
        <c:numFmt formatCode="[$-409]mmmmm;@" sourceLinked="0"/>
        <c:majorTickMark val="cross"/>
        <c:minorTickMark val="none"/>
        <c:tickLblPos val="nextTo"/>
        <c:spPr>
          <a:noFill/>
          <a:ln w="1587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17930864"/>
        <c:crosses val="autoZero"/>
        <c:auto val="1"/>
        <c:lblAlgn val="ctr"/>
        <c:lblOffset val="400"/>
        <c:noMultiLvlLbl val="0"/>
      </c:catAx>
      <c:valAx>
        <c:axId val="61793086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lang="en-US" sz="1200" b="1" i="0" u="none" strike="noStrike" kern="1200" cap="all" baseline="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1" i="0" u="none" strike="noStrike" kern="1200" cap="all" baseline="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Revenue </a:t>
                </a:r>
              </a:p>
            </c:rich>
          </c:tx>
          <c:layout>
            <c:manualLayout>
              <c:xMode val="edge"/>
              <c:yMode val="edge"/>
              <c:x val="8.2101806239737278E-3"/>
              <c:y val="0.3114096874254355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lang="en-US" sz="1200" b="1" i="0" u="none" strike="noStrike" kern="1200" cap="all" baseline="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&quot;$&quot;#,##0" sourceLinked="0"/>
        <c:majorTickMark val="cross"/>
        <c:minorTickMark val="none"/>
        <c:tickLblPos val="nextTo"/>
        <c:spPr>
          <a:noFill/>
          <a:ln w="15875">
            <a:solidFill>
              <a:srgbClr val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100" b="0" i="0" u="none" strike="noStrike" kern="1200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17930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Progress Report</a:t>
            </a:r>
            <a:endParaRPr lang="en-US" sz="160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34969444444444442"/>
          <c:y val="6.94444444444444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spPr>
            <a:solidFill>
              <a:srgbClr val="B700F9"/>
            </a:solidFill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B700F9"/>
              </a:solidFill>
              <a:ln w="19050">
                <a:solidFill>
                  <a:srgbClr val="000000"/>
                </a:solidFill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A3D-4DF7-B9D6-C950AC9D1DFC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rgbClr val="000000"/>
                </a:solidFill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A3D-4DF7-B9D6-C950AC9D1DFC}"/>
              </c:ext>
            </c:extLst>
          </c:dPt>
          <c:dLbls>
            <c:dLbl>
              <c:idx val="0"/>
              <c:layout>
                <c:manualLayout>
                  <c:x val="0.11388888888888879"/>
                  <c:y val="6.4814814814814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A3D-4DF7-B9D6-C950AC9D1DF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1111111111111165E-2"/>
                  <c:y val="-9.25925925925926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A3D-4DF7-B9D6-C950AC9D1DF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maintenance!$S$17:$S$18</c:f>
              <c:strCache>
                <c:ptCount val="2"/>
                <c:pt idx="0">
                  <c:v>Incomplete</c:v>
                </c:pt>
                <c:pt idx="1">
                  <c:v>Complete</c:v>
                </c:pt>
              </c:strCache>
            </c:strRef>
          </c:cat>
          <c:val>
            <c:numRef>
              <c:f>maintenance!$T$17:$T$18</c:f>
              <c:numCache>
                <c:formatCode>0%</c:formatCode>
                <c:ptCount val="2"/>
                <c:pt idx="0">
                  <c:v>0.55000000000000004</c:v>
                </c:pt>
                <c:pt idx="1">
                  <c:v>0.45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A3D-4DF7-B9D6-C950AC9D1D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240398075240592"/>
          <c:y val="0.86038385826771635"/>
          <c:w val="0.41519181977252845"/>
          <c:h val="8.86902158063575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Scholarship Program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Scholarship!$B$25</c:f>
              <c:strCache>
                <c:ptCount val="1"/>
                <c:pt idx="0">
                  <c:v>Still in school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Scholarship!$C$24:$F$24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Scholarship!$C$25:$F$25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5</c:v>
                </c:pt>
                <c:pt idx="3">
                  <c:v>5</c:v>
                </c:pt>
              </c:numCache>
            </c:numRef>
          </c:val>
        </c:ser>
        <c:ser>
          <c:idx val="1"/>
          <c:order val="1"/>
          <c:tx>
            <c:strRef>
              <c:f>Scholarship!#REF!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Scholarship!$C$24:$F$24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Scholarship!#REF!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Scholarship!$B$26</c:f>
              <c:strCache>
                <c:ptCount val="1"/>
                <c:pt idx="0">
                  <c:v>Graduated 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Scholarship!$C$24:$F$24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Scholarship!$C$26:$F$26</c:f>
              <c:numCache>
                <c:formatCode>General</c:formatCode>
                <c:ptCount val="4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3"/>
          <c:order val="3"/>
          <c:tx>
            <c:strRef>
              <c:f>Scholarship!$B$27</c:f>
              <c:strCache>
                <c:ptCount val="1"/>
                <c:pt idx="0">
                  <c:v>unable to contact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Scholarship!$C$24:$F$24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Scholarship!$C$27:$F$27</c:f>
              <c:numCache>
                <c:formatCode>General</c:formatCode>
                <c:ptCount val="4"/>
                <c:pt idx="0">
                  <c:v>2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4"/>
          <c:order val="4"/>
          <c:tx>
            <c:strRef>
              <c:f>Scholarship!$B$28</c:f>
              <c:strCache>
                <c:ptCount val="1"/>
                <c:pt idx="0">
                  <c:v>Did not graduate</c:v>
                </c:pt>
              </c:strCache>
            </c:strRef>
          </c:tx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Scholarship!$C$24:$F$24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Scholarship!$C$28:$F$28</c:f>
              <c:numCache>
                <c:formatCode>General</c:formatCode>
                <c:ptCount val="4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73736328"/>
        <c:axId val="473735936"/>
      </c:barChart>
      <c:catAx>
        <c:axId val="473736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3735936"/>
        <c:crosses val="autoZero"/>
        <c:auto val="1"/>
        <c:lblAlgn val="ctr"/>
        <c:lblOffset val="100"/>
        <c:noMultiLvlLbl val="0"/>
      </c:catAx>
      <c:valAx>
        <c:axId val="47373593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73736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Healthy Homes- Emergency Home Repair and Weatherization</a:t>
            </a:r>
          </a:p>
        </c:rich>
      </c:tx>
      <c:layout>
        <c:manualLayout>
          <c:xMode val="edge"/>
          <c:yMode val="edge"/>
          <c:x val="0.15221739387839681"/>
          <c:y val="2.381660985373788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'Healthy Homes Wx and repairs'!$B$32</c:f>
              <c:strCache>
                <c:ptCount val="1"/>
                <c:pt idx="0">
                  <c:v>CSBG Home Repairs completed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'Healthy Homes Wx and repairs'!$C$31:$L$31</c:f>
              <c:strCache>
                <c:ptCount val="10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</c:strCache>
            </c:strRef>
          </c:cat>
          <c:val>
            <c:numRef>
              <c:f>'Healthy Homes Wx and repairs'!$C$32:$L$32</c:f>
              <c:numCache>
                <c:formatCode>General</c:formatCode>
                <c:ptCount val="10"/>
                <c:pt idx="0">
                  <c:v>1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0</c:v>
                </c:pt>
                <c:pt idx="8">
                  <c:v>1</c:v>
                </c:pt>
                <c:pt idx="9">
                  <c:v>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'Healthy Homes Wx and repairs'!$B$33</c:f>
              <c:strCache>
                <c:ptCount val="1"/>
                <c:pt idx="0">
                  <c:v>Completed Weatherization Homes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'Healthy Homes Wx and repairs'!$C$31:$L$31</c:f>
              <c:strCache>
                <c:ptCount val="10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</c:strCache>
            </c:strRef>
          </c:cat>
          <c:val>
            <c:numRef>
              <c:f>'Healthy Homes Wx and repairs'!$C$33:$L$33</c:f>
              <c:numCache>
                <c:formatCode>General</c:formatCode>
                <c:ptCount val="10"/>
                <c:pt idx="0">
                  <c:v>1</c:v>
                </c:pt>
                <c:pt idx="1">
                  <c:v>3</c:v>
                </c:pt>
                <c:pt idx="2">
                  <c:v>19</c:v>
                </c:pt>
                <c:pt idx="3">
                  <c:v>5</c:v>
                </c:pt>
                <c:pt idx="4">
                  <c:v>8</c:v>
                </c:pt>
                <c:pt idx="5">
                  <c:v>8</c:v>
                </c:pt>
                <c:pt idx="6">
                  <c:v>8</c:v>
                </c:pt>
                <c:pt idx="7">
                  <c:v>0</c:v>
                </c:pt>
                <c:pt idx="8">
                  <c:v>6</c:v>
                </c:pt>
                <c:pt idx="9">
                  <c:v>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'Healthy Homes Wx and repairs'!$B$34</c:f>
              <c:strCache>
                <c:ptCount val="1"/>
                <c:pt idx="0">
                  <c:v>Weatherization homes that met target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'Healthy Homes Wx and repairs'!$C$31:$L$31</c:f>
              <c:strCache>
                <c:ptCount val="10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</c:strCache>
            </c:strRef>
          </c:cat>
          <c:val>
            <c:numRef>
              <c:f>'Healthy Homes Wx and repairs'!$C$34:$L$34</c:f>
              <c:numCache>
                <c:formatCode>0</c:formatCode>
                <c:ptCount val="10"/>
                <c:pt idx="0">
                  <c:v>1</c:v>
                </c:pt>
                <c:pt idx="1">
                  <c:v>3</c:v>
                </c:pt>
                <c:pt idx="2">
                  <c:v>18</c:v>
                </c:pt>
                <c:pt idx="3">
                  <c:v>5</c:v>
                </c:pt>
                <c:pt idx="4">
                  <c:v>7</c:v>
                </c:pt>
                <c:pt idx="5">
                  <c:v>8</c:v>
                </c:pt>
                <c:pt idx="6">
                  <c:v>8</c:v>
                </c:pt>
                <c:pt idx="7">
                  <c:v>0</c:v>
                </c:pt>
                <c:pt idx="8">
                  <c:v>6</c:v>
                </c:pt>
                <c:pt idx="9" formatCode="General">
                  <c:v>2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73735152"/>
        <c:axId val="473734760"/>
      </c:lineChart>
      <c:catAx>
        <c:axId val="473735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3734760"/>
        <c:crosses val="autoZero"/>
        <c:auto val="1"/>
        <c:lblAlgn val="ctr"/>
        <c:lblOffset val="100"/>
        <c:noMultiLvlLbl val="0"/>
      </c:catAx>
      <c:valAx>
        <c:axId val="47373476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73735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Emergency Assistance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'Emergency services'!$A$25</c:f>
              <c:strCache>
                <c:ptCount val="1"/>
                <c:pt idx="0">
                  <c:v>Received Emergency Financial Assistance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'Emergency services'!$B$24:$K$24</c:f>
              <c:strCache>
                <c:ptCount val="10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</c:strCache>
            </c:strRef>
          </c:cat>
          <c:val>
            <c:numRef>
              <c:f>'Emergency services'!$B$25:$K$25</c:f>
              <c:numCache>
                <c:formatCode>General</c:formatCode>
                <c:ptCount val="10"/>
                <c:pt idx="0">
                  <c:v>11</c:v>
                </c:pt>
                <c:pt idx="1">
                  <c:v>5</c:v>
                </c:pt>
                <c:pt idx="2">
                  <c:v>6</c:v>
                </c:pt>
                <c:pt idx="3">
                  <c:v>8</c:v>
                </c:pt>
                <c:pt idx="4">
                  <c:v>6</c:v>
                </c:pt>
                <c:pt idx="5">
                  <c:v>11</c:v>
                </c:pt>
                <c:pt idx="6">
                  <c:v>2</c:v>
                </c:pt>
                <c:pt idx="7">
                  <c:v>7</c:v>
                </c:pt>
                <c:pt idx="8">
                  <c:v>1</c:v>
                </c:pt>
                <c:pt idx="9">
                  <c:v>3</c:v>
                </c:pt>
              </c:numCache>
            </c:numRef>
          </c:val>
        </c:ser>
        <c:ser>
          <c:idx val="1"/>
          <c:order val="1"/>
          <c:tx>
            <c:strRef>
              <c:f>'Emergency services'!$A$26</c:f>
              <c:strCache>
                <c:ptCount val="1"/>
                <c:pt idx="0">
                  <c:v>Received LIHEAP assistance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'Emergency services'!$B$24:$K$24</c:f>
              <c:strCache>
                <c:ptCount val="10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</c:strCache>
            </c:strRef>
          </c:cat>
          <c:val>
            <c:numRef>
              <c:f>'Emergency services'!$B$26:$K$26</c:f>
              <c:numCache>
                <c:formatCode>General</c:formatCode>
                <c:ptCount val="10"/>
                <c:pt idx="0">
                  <c:v>476</c:v>
                </c:pt>
                <c:pt idx="1">
                  <c:v>455</c:v>
                </c:pt>
                <c:pt idx="2">
                  <c:v>206</c:v>
                </c:pt>
                <c:pt idx="3">
                  <c:v>262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2013</c:v>
                </c:pt>
              </c:numCache>
            </c:numRef>
          </c:val>
        </c:ser>
        <c:ser>
          <c:idx val="2"/>
          <c:order val="2"/>
          <c:tx>
            <c:strRef>
              <c:f>'Emergency services'!$A$27</c:f>
              <c:strCache>
                <c:ptCount val="1"/>
                <c:pt idx="0">
                  <c:v>Received Emergency furnace assistance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'Emergency services'!$B$24:$K$24</c:f>
              <c:strCache>
                <c:ptCount val="10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</c:strCache>
            </c:strRef>
          </c:cat>
          <c:val>
            <c:numRef>
              <c:f>'Emergency services'!$B$27:$K$27</c:f>
              <c:numCache>
                <c:formatCode>General</c:formatCode>
                <c:ptCount val="10"/>
                <c:pt idx="0">
                  <c:v>4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5</c:v>
                </c:pt>
              </c:numCache>
            </c:numRef>
          </c:val>
        </c:ser>
        <c:ser>
          <c:idx val="3"/>
          <c:order val="3"/>
          <c:tx>
            <c:strRef>
              <c:f>'Emergency services'!$A$28</c:f>
              <c:strCache>
                <c:ptCount val="1"/>
                <c:pt idx="0">
                  <c:v>Received RRWRD Assistance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'Emergency services'!$B$24:$K$24</c:f>
              <c:strCache>
                <c:ptCount val="10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</c:strCache>
            </c:strRef>
          </c:cat>
          <c:val>
            <c:numRef>
              <c:f>'Emergency services'!$B$28:$K$28</c:f>
              <c:numCache>
                <c:formatCode>General</c:formatCode>
                <c:ptCount val="10"/>
                <c:pt idx="0">
                  <c:v>3</c:v>
                </c:pt>
                <c:pt idx="1">
                  <c:v>4</c:v>
                </c:pt>
                <c:pt idx="2">
                  <c:v>1</c:v>
                </c:pt>
                <c:pt idx="3">
                  <c:v>0</c:v>
                </c:pt>
                <c:pt idx="4">
                  <c:v>2</c:v>
                </c:pt>
                <c:pt idx="5">
                  <c:v>1</c:v>
                </c:pt>
                <c:pt idx="6">
                  <c:v>3</c:v>
                </c:pt>
                <c:pt idx="7">
                  <c:v>0</c:v>
                </c:pt>
                <c:pt idx="8">
                  <c:v>2</c:v>
                </c:pt>
                <c:pt idx="9">
                  <c:v>0</c:v>
                </c:pt>
              </c:numCache>
            </c:numRef>
          </c:val>
        </c:ser>
        <c:ser>
          <c:idx val="4"/>
          <c:order val="4"/>
          <c:tx>
            <c:strRef>
              <c:f>'Emergency services'!$A$29</c:f>
              <c:strCache>
                <c:ptCount val="1"/>
                <c:pt idx="0">
                  <c:v>Received assistance through CFNIL grant</c:v>
                </c:pt>
              </c:strCache>
            </c:strRef>
          </c:tx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'Emergency services'!$B$24:$K$24</c:f>
              <c:strCache>
                <c:ptCount val="10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</c:strCache>
            </c:strRef>
          </c:cat>
          <c:val>
            <c:numRef>
              <c:f>'Emergency services'!$B$29:$K$29</c:f>
              <c:numCache>
                <c:formatCode>General</c:formatCode>
                <c:ptCount val="10"/>
                <c:pt idx="0">
                  <c:v>3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6</c:v>
                </c:pt>
                <c:pt idx="6">
                  <c:v>3</c:v>
                </c:pt>
                <c:pt idx="7">
                  <c:v>6</c:v>
                </c:pt>
                <c:pt idx="8">
                  <c:v>5</c:v>
                </c:pt>
                <c:pt idx="9">
                  <c:v>4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73730448"/>
        <c:axId val="473731624"/>
      </c:barChart>
      <c:catAx>
        <c:axId val="473730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3731624"/>
        <c:crosses val="autoZero"/>
        <c:auto val="1"/>
        <c:lblAlgn val="ctr"/>
        <c:lblOffset val="100"/>
        <c:noMultiLvlLbl val="0"/>
      </c:catAx>
      <c:valAx>
        <c:axId val="47373162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473730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5203578100592211E-2"/>
          <c:y val="0.88306314651844975"/>
          <c:w val="0.88834601924759404"/>
          <c:h val="0.10324918943955537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Housing Assistance and Stability- Homeless Prevention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'Housing Assistance'!$B$34</c:f>
              <c:strCache>
                <c:ptCount val="1"/>
                <c:pt idx="0">
                  <c:v>Still stably housed 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'Housing Assistance'!$C$33:$K$33</c:f>
              <c:strCache>
                <c:ptCount val="9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</c:strCache>
            </c:strRef>
          </c:cat>
          <c:val>
            <c:numRef>
              <c:f>'Housing Assistance'!$C$34:$K$34</c:f>
              <c:numCache>
                <c:formatCode>General</c:formatCode>
                <c:ptCount val="9"/>
                <c:pt idx="0">
                  <c:v>13</c:v>
                </c:pt>
                <c:pt idx="1">
                  <c:v>12</c:v>
                </c:pt>
                <c:pt idx="2">
                  <c:v>19</c:v>
                </c:pt>
                <c:pt idx="3">
                  <c:v>9</c:v>
                </c:pt>
                <c:pt idx="4">
                  <c:v>17</c:v>
                </c:pt>
                <c:pt idx="5">
                  <c:v>12</c:v>
                </c:pt>
                <c:pt idx="6">
                  <c:v>17</c:v>
                </c:pt>
                <c:pt idx="7">
                  <c:v>34</c:v>
                </c:pt>
                <c:pt idx="8">
                  <c:v>15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'Housing Assistance'!$B$35</c:f>
              <c:strCache>
                <c:ptCount val="1"/>
                <c:pt idx="0">
                  <c:v>Assisted with rent/deposit/mortage for housing stability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'Housing Assistance'!$C$33:$K$33</c:f>
              <c:strCache>
                <c:ptCount val="9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</c:strCache>
            </c:strRef>
          </c:cat>
          <c:val>
            <c:numRef>
              <c:f>'Housing Assistance'!$C$35:$K$35</c:f>
              <c:numCache>
                <c:formatCode>General</c:formatCode>
                <c:ptCount val="9"/>
                <c:pt idx="0">
                  <c:v>19</c:v>
                </c:pt>
                <c:pt idx="1">
                  <c:v>15</c:v>
                </c:pt>
                <c:pt idx="2">
                  <c:v>24</c:v>
                </c:pt>
                <c:pt idx="3">
                  <c:v>12</c:v>
                </c:pt>
                <c:pt idx="4">
                  <c:v>24</c:v>
                </c:pt>
                <c:pt idx="5">
                  <c:v>14</c:v>
                </c:pt>
                <c:pt idx="6">
                  <c:v>19</c:v>
                </c:pt>
                <c:pt idx="7">
                  <c:v>34</c:v>
                </c:pt>
                <c:pt idx="8">
                  <c:v>15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73734368"/>
        <c:axId val="473733976"/>
      </c:lineChart>
      <c:catAx>
        <c:axId val="473734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3733976"/>
        <c:crosses val="autoZero"/>
        <c:auto val="1"/>
        <c:lblAlgn val="ctr"/>
        <c:lblOffset val="100"/>
        <c:noMultiLvlLbl val="0"/>
      </c:catAx>
      <c:valAx>
        <c:axId val="47373397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73734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Sustaining Veteran Functional Zero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Sheet2!$F$7:$AA$7</c:f>
              <c:numCache>
                <c:formatCode>mmm\-yy</c:formatCode>
                <c:ptCount val="22"/>
                <c:pt idx="0">
                  <c:v>42370</c:v>
                </c:pt>
                <c:pt idx="1">
                  <c:v>42401</c:v>
                </c:pt>
                <c:pt idx="2">
                  <c:v>42430</c:v>
                </c:pt>
                <c:pt idx="3">
                  <c:v>42461</c:v>
                </c:pt>
                <c:pt idx="4">
                  <c:v>42491</c:v>
                </c:pt>
                <c:pt idx="5">
                  <c:v>42522</c:v>
                </c:pt>
                <c:pt idx="6">
                  <c:v>42552</c:v>
                </c:pt>
                <c:pt idx="7">
                  <c:v>42583</c:v>
                </c:pt>
                <c:pt idx="8">
                  <c:v>42614</c:v>
                </c:pt>
                <c:pt idx="9">
                  <c:v>42644</c:v>
                </c:pt>
                <c:pt idx="10">
                  <c:v>42675</c:v>
                </c:pt>
                <c:pt idx="11">
                  <c:v>42705</c:v>
                </c:pt>
                <c:pt idx="12">
                  <c:v>42736</c:v>
                </c:pt>
                <c:pt idx="13">
                  <c:v>42767</c:v>
                </c:pt>
                <c:pt idx="14">
                  <c:v>42795</c:v>
                </c:pt>
                <c:pt idx="15">
                  <c:v>42826</c:v>
                </c:pt>
                <c:pt idx="16">
                  <c:v>42856</c:v>
                </c:pt>
                <c:pt idx="17">
                  <c:v>42887</c:v>
                </c:pt>
                <c:pt idx="18">
                  <c:v>42917</c:v>
                </c:pt>
                <c:pt idx="19">
                  <c:v>42948</c:v>
                </c:pt>
                <c:pt idx="20">
                  <c:v>42979</c:v>
                </c:pt>
                <c:pt idx="21">
                  <c:v>43009</c:v>
                </c:pt>
              </c:numCache>
            </c:numRef>
          </c:cat>
          <c:val>
            <c:numRef>
              <c:f>Sheet2!$F$8:$AA$8</c:f>
              <c:numCache>
                <c:formatCode>General</c:formatCode>
                <c:ptCount val="22"/>
                <c:pt idx="0">
                  <c:v>6</c:v>
                </c:pt>
                <c:pt idx="1">
                  <c:v>7</c:v>
                </c:pt>
                <c:pt idx="2">
                  <c:v>5</c:v>
                </c:pt>
                <c:pt idx="3">
                  <c:v>5</c:v>
                </c:pt>
                <c:pt idx="4">
                  <c:v>6</c:v>
                </c:pt>
                <c:pt idx="5">
                  <c:v>5</c:v>
                </c:pt>
                <c:pt idx="6">
                  <c:v>5</c:v>
                </c:pt>
                <c:pt idx="7">
                  <c:v>8</c:v>
                </c:pt>
                <c:pt idx="8">
                  <c:v>7</c:v>
                </c:pt>
                <c:pt idx="9">
                  <c:v>7</c:v>
                </c:pt>
                <c:pt idx="10">
                  <c:v>7</c:v>
                </c:pt>
                <c:pt idx="11">
                  <c:v>4</c:v>
                </c:pt>
                <c:pt idx="12">
                  <c:v>4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3</c:v>
                </c:pt>
                <c:pt idx="17">
                  <c:v>5</c:v>
                </c:pt>
                <c:pt idx="18">
                  <c:v>6</c:v>
                </c:pt>
                <c:pt idx="19">
                  <c:v>6</c:v>
                </c:pt>
                <c:pt idx="20">
                  <c:v>6</c:v>
                </c:pt>
                <c:pt idx="21">
                  <c:v>6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73730056"/>
        <c:axId val="473742208"/>
      </c:barChart>
      <c:dateAx>
        <c:axId val="47373005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3742208"/>
        <c:crosses val="autoZero"/>
        <c:auto val="1"/>
        <c:lblOffset val="100"/>
        <c:baseTimeUnit val="months"/>
      </c:dateAx>
      <c:valAx>
        <c:axId val="47374220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73730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Chronic Homeless </a:t>
            </a:r>
            <a:r>
              <a:rPr lang="en-US" dirty="0" smtClean="0"/>
              <a:t>Functional Zero Chart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Sheet1!$F$7:$AA$7</c:f>
              <c:numCache>
                <c:formatCode>mmm\-yy</c:formatCode>
                <c:ptCount val="22"/>
                <c:pt idx="0">
                  <c:v>42370</c:v>
                </c:pt>
                <c:pt idx="1">
                  <c:v>42401</c:v>
                </c:pt>
                <c:pt idx="2">
                  <c:v>42430</c:v>
                </c:pt>
                <c:pt idx="3">
                  <c:v>42461</c:v>
                </c:pt>
                <c:pt idx="4">
                  <c:v>42491</c:v>
                </c:pt>
                <c:pt idx="5">
                  <c:v>42522</c:v>
                </c:pt>
                <c:pt idx="6">
                  <c:v>42552</c:v>
                </c:pt>
                <c:pt idx="7">
                  <c:v>42583</c:v>
                </c:pt>
                <c:pt idx="8">
                  <c:v>42614</c:v>
                </c:pt>
                <c:pt idx="9">
                  <c:v>42644</c:v>
                </c:pt>
                <c:pt idx="10">
                  <c:v>42675</c:v>
                </c:pt>
                <c:pt idx="11">
                  <c:v>42705</c:v>
                </c:pt>
                <c:pt idx="12">
                  <c:v>42736</c:v>
                </c:pt>
                <c:pt idx="13">
                  <c:v>42767</c:v>
                </c:pt>
                <c:pt idx="14">
                  <c:v>42795</c:v>
                </c:pt>
                <c:pt idx="15">
                  <c:v>42826</c:v>
                </c:pt>
                <c:pt idx="16">
                  <c:v>42856</c:v>
                </c:pt>
                <c:pt idx="17">
                  <c:v>42887</c:v>
                </c:pt>
                <c:pt idx="18">
                  <c:v>42917</c:v>
                </c:pt>
                <c:pt idx="19">
                  <c:v>42948</c:v>
                </c:pt>
                <c:pt idx="20">
                  <c:v>42979</c:v>
                </c:pt>
                <c:pt idx="21">
                  <c:v>43009</c:v>
                </c:pt>
              </c:numCache>
            </c:numRef>
          </c:cat>
          <c:val>
            <c:numRef>
              <c:f>Sheet1!$F$8:$AA$8</c:f>
              <c:numCache>
                <c:formatCode>General</c:formatCode>
                <c:ptCount val="22"/>
                <c:pt idx="0">
                  <c:v>30</c:v>
                </c:pt>
                <c:pt idx="1">
                  <c:v>39</c:v>
                </c:pt>
                <c:pt idx="2">
                  <c:v>40</c:v>
                </c:pt>
                <c:pt idx="3">
                  <c:v>32</c:v>
                </c:pt>
                <c:pt idx="4">
                  <c:v>33</c:v>
                </c:pt>
                <c:pt idx="5">
                  <c:v>34</c:v>
                </c:pt>
                <c:pt idx="6">
                  <c:v>30</c:v>
                </c:pt>
                <c:pt idx="7">
                  <c:v>21</c:v>
                </c:pt>
                <c:pt idx="8">
                  <c:v>26</c:v>
                </c:pt>
                <c:pt idx="9">
                  <c:v>26</c:v>
                </c:pt>
                <c:pt idx="10">
                  <c:v>14</c:v>
                </c:pt>
                <c:pt idx="11">
                  <c:v>7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2</c:v>
                </c:pt>
                <c:pt idx="17">
                  <c:v>2</c:v>
                </c:pt>
                <c:pt idx="18">
                  <c:v>2</c:v>
                </c:pt>
                <c:pt idx="19">
                  <c:v>2</c:v>
                </c:pt>
                <c:pt idx="20">
                  <c:v>3</c:v>
                </c:pt>
                <c:pt idx="21">
                  <c:v>2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73744560"/>
        <c:axId val="473744168"/>
      </c:lineChart>
      <c:dateAx>
        <c:axId val="47374456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3744168"/>
        <c:crosses val="autoZero"/>
        <c:auto val="1"/>
        <c:lblOffset val="100"/>
        <c:baseTimeUnit val="months"/>
      </c:dateAx>
      <c:valAx>
        <c:axId val="47374416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73744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88555525386912"/>
          <c:y val="3.2352941176470591E-2"/>
          <c:w val="0.85711840438048692"/>
          <c:h val="0.68102061139416392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.</c:v>
                </c:pt>
              </c:strCache>
            </c:strRef>
          </c:tx>
          <c:spPr>
            <a:solidFill>
              <a:srgbClr val="FF3B3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Sheet1!$A$2:$A$16</c:f>
              <c:strCache>
                <c:ptCount val="14"/>
                <c:pt idx="1">
                  <c:v>Communication</c:v>
                </c:pt>
                <c:pt idx="4">
                  <c:v>Gross Motor</c:v>
                </c:pt>
                <c:pt idx="7">
                  <c:v>Fine Motor</c:v>
                </c:pt>
                <c:pt idx="10">
                  <c:v>Problem Solving</c:v>
                </c:pt>
                <c:pt idx="13">
                  <c:v>Personal Social</c:v>
                </c:pt>
              </c:strCache>
            </c:strRef>
          </c:cat>
          <c:val>
            <c:numRef>
              <c:f>Sheet1!$B$2:$B$16</c:f>
              <c:numCache>
                <c:formatCode>0%</c:formatCode>
                <c:ptCount val="15"/>
                <c:pt idx="0">
                  <c:v>7.0000000000000007E-2</c:v>
                </c:pt>
                <c:pt idx="1">
                  <c:v>0.09</c:v>
                </c:pt>
                <c:pt idx="2">
                  <c:v>0.12</c:v>
                </c:pt>
                <c:pt idx="3">
                  <c:v>7.0000000000000007E-2</c:v>
                </c:pt>
                <c:pt idx="4">
                  <c:v>0.09</c:v>
                </c:pt>
                <c:pt idx="5">
                  <c:v>7.0000000000000007E-2</c:v>
                </c:pt>
                <c:pt idx="6">
                  <c:v>0.09</c:v>
                </c:pt>
                <c:pt idx="7">
                  <c:v>0.05</c:v>
                </c:pt>
                <c:pt idx="8">
                  <c:v>7.0000000000000007E-2</c:v>
                </c:pt>
                <c:pt idx="9">
                  <c:v>0.05</c:v>
                </c:pt>
                <c:pt idx="10">
                  <c:v>0.03</c:v>
                </c:pt>
                <c:pt idx="11">
                  <c:v>7.0000000000000007E-2</c:v>
                </c:pt>
                <c:pt idx="12">
                  <c:v>0.05</c:v>
                </c:pt>
                <c:pt idx="13">
                  <c:v>0.09</c:v>
                </c:pt>
                <c:pt idx="14">
                  <c:v>7.0000000000000007E-2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,</c:v>
                </c:pt>
              </c:strCache>
            </c:strRef>
          </c:tx>
          <c:spPr>
            <a:solidFill>
              <a:srgbClr val="FFB26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Sheet1!$A$2:$A$16</c:f>
              <c:strCache>
                <c:ptCount val="14"/>
                <c:pt idx="1">
                  <c:v>Communication</c:v>
                </c:pt>
                <c:pt idx="4">
                  <c:v>Gross Motor</c:v>
                </c:pt>
                <c:pt idx="7">
                  <c:v>Fine Motor</c:v>
                </c:pt>
                <c:pt idx="10">
                  <c:v>Problem Solving</c:v>
                </c:pt>
                <c:pt idx="13">
                  <c:v>Personal Social</c:v>
                </c:pt>
              </c:strCache>
            </c:strRef>
          </c:cat>
          <c:val>
            <c:numRef>
              <c:f>Sheet1!$C$2:$C$16</c:f>
              <c:numCache>
                <c:formatCode>0%</c:formatCode>
                <c:ptCount val="15"/>
                <c:pt idx="0">
                  <c:v>0.14000000000000001</c:v>
                </c:pt>
                <c:pt idx="1">
                  <c:v>0.12</c:v>
                </c:pt>
                <c:pt idx="2">
                  <c:v>0.14000000000000001</c:v>
                </c:pt>
                <c:pt idx="3">
                  <c:v>7.0000000000000007E-2</c:v>
                </c:pt>
                <c:pt idx="4">
                  <c:v>0.03</c:v>
                </c:pt>
                <c:pt idx="5">
                  <c:v>7.0000000000000007E-2</c:v>
                </c:pt>
                <c:pt idx="6">
                  <c:v>0.12</c:v>
                </c:pt>
                <c:pt idx="7">
                  <c:v>7.0000000000000007E-2</c:v>
                </c:pt>
                <c:pt idx="8">
                  <c:v>0.09</c:v>
                </c:pt>
                <c:pt idx="9">
                  <c:v>0.1</c:v>
                </c:pt>
                <c:pt idx="10">
                  <c:v>7.0000000000000007E-2</c:v>
                </c:pt>
                <c:pt idx="11">
                  <c:v>0.1</c:v>
                </c:pt>
                <c:pt idx="12">
                  <c:v>0.09</c:v>
                </c:pt>
                <c:pt idx="13">
                  <c:v>0.05</c:v>
                </c:pt>
                <c:pt idx="14">
                  <c:v>0.1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..</c:v>
                </c:pt>
              </c:strCache>
            </c:strRef>
          </c:tx>
          <c:spPr>
            <a:solidFill>
              <a:srgbClr val="A9DA7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Sheet1!$A$2:$A$16</c:f>
              <c:strCache>
                <c:ptCount val="14"/>
                <c:pt idx="1">
                  <c:v>Communication</c:v>
                </c:pt>
                <c:pt idx="4">
                  <c:v>Gross Motor</c:v>
                </c:pt>
                <c:pt idx="7">
                  <c:v>Fine Motor</c:v>
                </c:pt>
                <c:pt idx="10">
                  <c:v>Problem Solving</c:v>
                </c:pt>
                <c:pt idx="13">
                  <c:v>Personal Social</c:v>
                </c:pt>
              </c:strCache>
            </c:strRef>
          </c:cat>
          <c:val>
            <c:numRef>
              <c:f>Sheet1!$D$2:$D$16</c:f>
              <c:numCache>
                <c:formatCode>0%</c:formatCode>
                <c:ptCount val="15"/>
                <c:pt idx="0">
                  <c:v>0.79</c:v>
                </c:pt>
                <c:pt idx="1">
                  <c:v>0.79</c:v>
                </c:pt>
                <c:pt idx="2">
                  <c:v>0.74</c:v>
                </c:pt>
                <c:pt idx="3">
                  <c:v>0.86</c:v>
                </c:pt>
                <c:pt idx="4">
                  <c:v>0.88</c:v>
                </c:pt>
                <c:pt idx="5">
                  <c:v>0.86</c:v>
                </c:pt>
                <c:pt idx="6">
                  <c:v>0.79</c:v>
                </c:pt>
                <c:pt idx="7">
                  <c:v>0.88</c:v>
                </c:pt>
                <c:pt idx="8">
                  <c:v>0.84</c:v>
                </c:pt>
                <c:pt idx="9">
                  <c:v>0.85</c:v>
                </c:pt>
                <c:pt idx="10">
                  <c:v>0.9</c:v>
                </c:pt>
                <c:pt idx="11">
                  <c:v>0.83</c:v>
                </c:pt>
                <c:pt idx="12">
                  <c:v>0.86</c:v>
                </c:pt>
                <c:pt idx="13">
                  <c:v>0.86</c:v>
                </c:pt>
                <c:pt idx="14">
                  <c:v>0.83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3"/>
        <c:overlap val="98"/>
        <c:axId val="473742992"/>
        <c:axId val="473742600"/>
      </c:barChart>
      <c:catAx>
        <c:axId val="473742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3742600"/>
        <c:crosses val="autoZero"/>
        <c:auto val="1"/>
        <c:lblAlgn val="ctr"/>
        <c:lblOffset val="100"/>
        <c:noMultiLvlLbl val="0"/>
      </c:catAx>
      <c:valAx>
        <c:axId val="47374260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473742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Fall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7"/>
                <c:pt idx="0">
                  <c:v>Social-Emotional</c:v>
                </c:pt>
                <c:pt idx="1">
                  <c:v>Physical-Gross Motor</c:v>
                </c:pt>
                <c:pt idx="2">
                  <c:v>Physical-Fine Motor</c:v>
                </c:pt>
                <c:pt idx="3">
                  <c:v>Language</c:v>
                </c:pt>
                <c:pt idx="4">
                  <c:v>Cognitive</c:v>
                </c:pt>
                <c:pt idx="5">
                  <c:v>Literacy</c:v>
                </c:pt>
                <c:pt idx="6">
                  <c:v>Mathematics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0.44</c:v>
                </c:pt>
                <c:pt idx="1">
                  <c:v>0.49</c:v>
                </c:pt>
                <c:pt idx="2">
                  <c:v>0.57999999999999996</c:v>
                </c:pt>
                <c:pt idx="3">
                  <c:v>0.4</c:v>
                </c:pt>
                <c:pt idx="4">
                  <c:v>0.43</c:v>
                </c:pt>
                <c:pt idx="5">
                  <c:v>0.42</c:v>
                </c:pt>
                <c:pt idx="6">
                  <c:v>0.18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Winter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7"/>
                <c:pt idx="0">
                  <c:v>Social-Emotional</c:v>
                </c:pt>
                <c:pt idx="1">
                  <c:v>Physical-Gross Motor</c:v>
                </c:pt>
                <c:pt idx="2">
                  <c:v>Physical-Fine Motor</c:v>
                </c:pt>
                <c:pt idx="3">
                  <c:v>Language</c:v>
                </c:pt>
                <c:pt idx="4">
                  <c:v>Cognitive</c:v>
                </c:pt>
                <c:pt idx="5">
                  <c:v>Literacy</c:v>
                </c:pt>
                <c:pt idx="6">
                  <c:v>Mathematics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0.73</c:v>
                </c:pt>
                <c:pt idx="1">
                  <c:v>0.76</c:v>
                </c:pt>
                <c:pt idx="2">
                  <c:v>0.77</c:v>
                </c:pt>
                <c:pt idx="3">
                  <c:v>0.65</c:v>
                </c:pt>
                <c:pt idx="4">
                  <c:v>0.73</c:v>
                </c:pt>
                <c:pt idx="5">
                  <c:v>0.83</c:v>
                </c:pt>
                <c:pt idx="6">
                  <c:v>0.56000000000000005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Spring</c:v>
                </c:pt>
              </c:strCache>
            </c:strRef>
          </c:tx>
          <c:spPr>
            <a:solidFill>
              <a:schemeClr val="accent1">
                <a:lumMod val="2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7"/>
                <c:pt idx="0">
                  <c:v>Social-Emotional</c:v>
                </c:pt>
                <c:pt idx="1">
                  <c:v>Physical-Gross Motor</c:v>
                </c:pt>
                <c:pt idx="2">
                  <c:v>Physical-Fine Motor</c:v>
                </c:pt>
                <c:pt idx="3">
                  <c:v>Language</c:v>
                </c:pt>
                <c:pt idx="4">
                  <c:v>Cognitive</c:v>
                </c:pt>
                <c:pt idx="5">
                  <c:v>Literacy</c:v>
                </c:pt>
                <c:pt idx="6">
                  <c:v>Mathematics</c:v>
                </c:pt>
              </c:strCache>
            </c:strRef>
          </c:cat>
          <c:val>
            <c:numRef>
              <c:f>Sheet1!$D$2:$D$9</c:f>
              <c:numCache>
                <c:formatCode>0%</c:formatCode>
                <c:ptCount val="8"/>
                <c:pt idx="0">
                  <c:v>0.95</c:v>
                </c:pt>
                <c:pt idx="1">
                  <c:v>0.98</c:v>
                </c:pt>
                <c:pt idx="2">
                  <c:v>0.95</c:v>
                </c:pt>
                <c:pt idx="3">
                  <c:v>0.87</c:v>
                </c:pt>
                <c:pt idx="4">
                  <c:v>0.92</c:v>
                </c:pt>
                <c:pt idx="5">
                  <c:v>0.91</c:v>
                </c:pt>
                <c:pt idx="6">
                  <c:v>0.73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3741816"/>
        <c:axId val="473737504"/>
      </c:barChart>
      <c:catAx>
        <c:axId val="473741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3737504"/>
        <c:crosses val="autoZero"/>
        <c:auto val="1"/>
        <c:lblAlgn val="ctr"/>
        <c:lblOffset val="100"/>
        <c:noMultiLvlLbl val="0"/>
      </c:catAx>
      <c:valAx>
        <c:axId val="47373750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3741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32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32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>
      <cs:styleClr val="auto"/>
    </cs:fillRef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image" Target="../media/image5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image" Target="../media/image29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0.2037</cdr:y>
    </cdr:from>
    <cdr:to>
      <cdr:x>1</cdr:x>
      <cdr:y>0.2037</cdr:y>
    </cdr:to>
    <cdr:cxnSp macro="">
      <cdr:nvCxnSpPr>
        <cdr:cNvPr id="3" name="Straight Connector 2"/>
        <cdr:cNvCxnSpPr/>
      </cdr:nvCxnSpPr>
      <cdr:spPr bwMode="auto">
        <a:xfrm xmlns:a="http://schemas.openxmlformats.org/drawingml/2006/main">
          <a:off x="152400" y="838200"/>
          <a:ext cx="8305800" cy="0"/>
        </a:xfrm>
        <a:prstGeom xmlns:a="http://schemas.openxmlformats.org/drawingml/2006/main" prst="line">
          <a:avLst/>
        </a:prstGeom>
        <a:blipFill xmlns:a="http://schemas.openxmlformats.org/drawingml/2006/main" dpi="0" rotWithShape="0">
          <a:blip xmlns:r="http://schemas.openxmlformats.org/officeDocument/2006/relationships" r:embed="rId1"/>
          <a:srcRect/>
          <a:tile tx="0" ty="0" sx="100000" sy="100000" flip="none" algn="tl"/>
        </a:blipFill>
        <a:ln xmlns:a="http://schemas.openxmlformats.org/drawingml/2006/main"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</cdr:cxnSp>
  </cdr:relSizeAnchor>
  <cdr:relSizeAnchor xmlns:cdr="http://schemas.openxmlformats.org/drawingml/2006/chartDrawing">
    <cdr:from>
      <cdr:x>0.00926</cdr:x>
      <cdr:y>0.12963</cdr:y>
    </cdr:from>
    <cdr:to>
      <cdr:x>0.12037</cdr:x>
      <cdr:y>0.35185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6200" y="5334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 smtClean="0"/>
            <a:t>FUNCTIONAL ZERO FOR OUR COMMUNITY IS 8</a:t>
          </a:r>
          <a:endParaRPr lang="en-US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0.00909</cdr:x>
      <cdr:y>0.82143</cdr:y>
    </cdr:from>
    <cdr:to>
      <cdr:x>1</cdr:x>
      <cdr:y>0.83929</cdr:y>
    </cdr:to>
    <cdr:cxnSp macro="">
      <cdr:nvCxnSpPr>
        <cdr:cNvPr id="3" name="Straight Connector 2"/>
        <cdr:cNvCxnSpPr/>
      </cdr:nvCxnSpPr>
      <cdr:spPr bwMode="auto">
        <a:xfrm xmlns:a="http://schemas.openxmlformats.org/drawingml/2006/main" flipV="1">
          <a:off x="76200" y="3505200"/>
          <a:ext cx="8305800" cy="76200"/>
        </a:xfrm>
        <a:prstGeom xmlns:a="http://schemas.openxmlformats.org/drawingml/2006/main" prst="line">
          <a:avLst/>
        </a:prstGeom>
        <a:blipFill xmlns:a="http://schemas.openxmlformats.org/drawingml/2006/main" dpi="0" rotWithShape="0">
          <a:blip xmlns:r="http://schemas.openxmlformats.org/officeDocument/2006/relationships" r:embed="rId1"/>
          <a:srcRect/>
          <a:tile tx="0" ty="0" sx="100000" sy="100000" flip="none" algn="tl"/>
        </a:blipFill>
        <a:ln xmlns:a="http://schemas.openxmlformats.org/drawingml/2006/main"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</cdr:cxnSp>
  </cdr:relSizeAnchor>
  <cdr:relSizeAnchor xmlns:cdr="http://schemas.openxmlformats.org/drawingml/2006/chartDrawing">
    <cdr:from>
      <cdr:x>0.03636</cdr:x>
      <cdr:y>0.78571</cdr:y>
    </cdr:from>
    <cdr:to>
      <cdr:x>0.14545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04800" y="33528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dirty="0" smtClean="0"/>
            <a:t>FUNCTIONAL ZERO FOR OUR COMMUNITY IS 3</a:t>
          </a:r>
          <a:endParaRPr lang="en-US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0.13925</cdr:y>
    </cdr:from>
    <cdr:to>
      <cdr:x>0.01</cdr:x>
      <cdr:y>0.17525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0" y="810404"/>
          <a:ext cx="85439" cy="20951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48" tIns="48324" rIns="96648" bIns="4832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9" y="0"/>
            <a:ext cx="3169920" cy="480060"/>
          </a:xfrm>
          <a:prstGeom prst="rect">
            <a:avLst/>
          </a:prstGeom>
        </p:spPr>
        <p:txBody>
          <a:bodyPr vert="horz" lIns="96648" tIns="48324" rIns="96648" bIns="48324" rtlCol="0"/>
          <a:lstStyle>
            <a:lvl1pPr algn="r">
              <a:defRPr sz="1200"/>
            </a:lvl1pPr>
          </a:lstStyle>
          <a:p>
            <a:fld id="{AD72FC05-4EE5-49CD-B847-C56069753C2C}" type="datetimeFigureOut">
              <a:rPr lang="en-US" smtClean="0"/>
              <a:pPr/>
              <a:t>11/6/2017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8" tIns="48324" rIns="96648" bIns="483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vert="horz" lIns="96648" tIns="48324" rIns="96648" bIns="4832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3"/>
            <a:ext cx="3169920" cy="480060"/>
          </a:xfrm>
          <a:prstGeom prst="rect">
            <a:avLst/>
          </a:prstGeom>
        </p:spPr>
        <p:txBody>
          <a:bodyPr vert="horz" lIns="96648" tIns="48324" rIns="96648" bIns="4832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9" y="9119473"/>
            <a:ext cx="3169920" cy="480060"/>
          </a:xfrm>
          <a:prstGeom prst="rect">
            <a:avLst/>
          </a:prstGeom>
        </p:spPr>
        <p:txBody>
          <a:bodyPr vert="horz" lIns="96648" tIns="48324" rIns="96648" bIns="48324" rtlCol="0" anchor="b"/>
          <a:lstStyle>
            <a:lvl1pPr algn="r">
              <a:defRPr sz="1200"/>
            </a:lvl1pPr>
          </a:lstStyle>
          <a:p>
            <a:fld id="{6585955C-2E60-4648-A945-061D2DDB81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430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08742A-9137-40ED-AA57-1FF692700548}" type="slidenum">
              <a:rPr lang="en-US">
                <a:solidFill>
                  <a:srgbClr val="000000"/>
                </a:solidFill>
              </a:rPr>
              <a:pPr/>
              <a:t>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29891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08742A-9137-40ED-AA57-1FF692700548}" type="slidenum">
              <a:rPr lang="en-US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48464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08742A-9137-40ED-AA57-1FF692700548}" type="slidenum">
              <a:rPr lang="en-US">
                <a:solidFill>
                  <a:srgbClr val="000000"/>
                </a:solidFill>
              </a:rPr>
              <a:pPr/>
              <a:t>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02734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08742A-9137-40ED-AA57-1FF692700548}" type="slidenum">
              <a:rPr lang="en-US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02641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08742A-9137-40ED-AA57-1FF692700548}" type="slidenum">
              <a:rPr lang="en-US">
                <a:solidFill>
                  <a:srgbClr val="000000"/>
                </a:solidFill>
              </a:rPr>
              <a:pPr/>
              <a:t>38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18920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08742A-9137-40ED-AA57-1FF692700548}" type="slidenum">
              <a:rPr lang="en-US">
                <a:solidFill>
                  <a:srgbClr val="000000"/>
                </a:solidFill>
              </a:rPr>
              <a:pPr/>
              <a:t>53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16294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08742A-9137-40ED-AA57-1FF692700548}" type="slidenum">
              <a:rPr lang="en-US">
                <a:solidFill>
                  <a:srgbClr val="000000"/>
                </a:solidFill>
              </a:rPr>
              <a:pPr/>
              <a:t>61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03754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796B7-E425-4EC7-84FA-0AB2417E119B}" type="slidenum">
              <a:rPr lang="en-US" smtClean="0">
                <a:solidFill>
                  <a:prstClr val="black"/>
                </a:solidFill>
              </a:rPr>
              <a:pPr/>
              <a:t>81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151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647605B-A493-4E50-B897-4E8616C92A13}" type="slidenum">
              <a:rPr lang="en-US">
                <a:solidFill>
                  <a:srgbClr val="000000"/>
                </a:solidFill>
              </a:rPr>
              <a:pPr/>
              <a:t>86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58138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14747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2632" y="1153046"/>
            <a:ext cx="1839516" cy="317785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5" y="1153046"/>
            <a:ext cx="5411391" cy="317785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657812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60048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27669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448903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67532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5289575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5" y="3537273"/>
            <a:ext cx="3625453" cy="79362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6695" y="3537273"/>
            <a:ext cx="3625453" cy="79362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03872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29605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8661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2632" y="1153046"/>
            <a:ext cx="1839516" cy="317785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5" y="1153046"/>
            <a:ext cx="5411391" cy="317785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961142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7710232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8291633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99334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2632" y="1153046"/>
            <a:ext cx="1839516" cy="317785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5" y="1153046"/>
            <a:ext cx="5411391" cy="317785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721493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20147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29871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321515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660016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9137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731135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5" y="3537273"/>
            <a:ext cx="3625453" cy="79362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6695" y="3537273"/>
            <a:ext cx="3625453" cy="79362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040458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413409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89884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9069195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4756900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8050007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182252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2632" y="1153046"/>
            <a:ext cx="1839516" cy="317785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5" y="1153046"/>
            <a:ext cx="5411391" cy="317785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85724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263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909579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94651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631825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677086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697765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5" y="3537273"/>
            <a:ext cx="3625453" cy="79362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6695" y="3537273"/>
            <a:ext cx="3625453" cy="79362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929795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76732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19401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ject 2"/>
          <p:cNvPicPr>
            <a:picLocks noChangeAspect="1" noChangeArrowheads="1"/>
          </p:cNvPicPr>
          <p:nvPr userDrawn="1"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867400"/>
            <a:ext cx="1541463" cy="68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003261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4338" name="Object 2"/>
          <p:cNvPicPr>
            <a:picLocks noChangeAspect="1" noChangeArrowheads="1"/>
          </p:cNvPicPr>
          <p:nvPr userDrawn="1"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6019800"/>
            <a:ext cx="1541463" cy="68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897313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5362" name="Object 2"/>
          <p:cNvPicPr>
            <a:picLocks noChangeAspect="1" noChangeArrowheads="1"/>
          </p:cNvPicPr>
          <p:nvPr userDrawn="1"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6019800"/>
            <a:ext cx="1541463" cy="68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09600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471535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6386" name="Object 2"/>
          <p:cNvPicPr>
            <a:picLocks noChangeAspect="1" noChangeArrowheads="1"/>
          </p:cNvPicPr>
          <p:nvPr userDrawn="1"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6019800"/>
            <a:ext cx="1541463" cy="68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063070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2632" y="1153046"/>
            <a:ext cx="1839516" cy="317785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5" y="1153046"/>
            <a:ext cx="5411391" cy="317785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7410" name="Object 2"/>
          <p:cNvPicPr>
            <a:picLocks noChangeAspect="1" noChangeArrowheads="1"/>
          </p:cNvPicPr>
          <p:nvPr userDrawn="1"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6019800"/>
            <a:ext cx="1541463" cy="68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917488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EA9EF1-3155-486F-BBFA-903E3FF6E4B2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11/6/2017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39E797A-35BC-4297-A903-8EF1A4B1803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60010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A1ED9BB-B3CD-408A-A689-D48C090F8126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11/6/2017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4EE59D-CEBD-4848-AAD4-21C9B4F2E6A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02536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850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59615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016276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5389483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5" y="3537273"/>
            <a:ext cx="3625453" cy="79362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6695" y="3537273"/>
            <a:ext cx="3625453" cy="79362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124652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2461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9097050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63762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111067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7559955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0050061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04689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2632" y="1153046"/>
            <a:ext cx="1839516" cy="317785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5" y="1153046"/>
            <a:ext cx="5411391" cy="317785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759043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78099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50669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1180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5" y="3537273"/>
            <a:ext cx="3625453" cy="79362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6695" y="3537273"/>
            <a:ext cx="3625453" cy="79362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9054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43667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7864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87544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581765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319302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735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2632" y="1153046"/>
            <a:ext cx="1839516" cy="317785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5" y="1153046"/>
            <a:ext cx="5411391" cy="317785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58058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3975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1778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31320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7367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00016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053024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5" y="3537273"/>
            <a:ext cx="3625453" cy="79362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6695" y="3537273"/>
            <a:ext cx="3625453" cy="79362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5504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90403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00686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1587476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4797708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226164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2155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2632" y="1153046"/>
            <a:ext cx="1839516" cy="317785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5" y="1153046"/>
            <a:ext cx="5411391" cy="317785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383989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717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357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5" y="3537273"/>
            <a:ext cx="3625453" cy="79362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6695" y="3537273"/>
            <a:ext cx="3625453" cy="79362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8388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849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99527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9856615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5" y="3537273"/>
            <a:ext cx="3625453" cy="79362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6695" y="3537273"/>
            <a:ext cx="3625453" cy="79362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8305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49847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05421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51400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1589421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127099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8391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2632" y="1153046"/>
            <a:ext cx="1839516" cy="317785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5" y="1153046"/>
            <a:ext cx="5411391" cy="317785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49798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92075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61948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1927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34734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723608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5" y="3537273"/>
            <a:ext cx="3625453" cy="79362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6695" y="3537273"/>
            <a:ext cx="3625453" cy="79362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0971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81747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63889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ject 2"/>
          <p:cNvPicPr>
            <a:picLocks noChangeAspect="1" noChangeArrowheads="1"/>
          </p:cNvPicPr>
          <p:nvPr userDrawn="1"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867400"/>
            <a:ext cx="1541463" cy="68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340011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4338" name="Object 2"/>
          <p:cNvPicPr>
            <a:picLocks noChangeAspect="1" noChangeArrowheads="1"/>
          </p:cNvPicPr>
          <p:nvPr userDrawn="1"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6019800"/>
            <a:ext cx="1541463" cy="68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664160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5362" name="Object 2"/>
          <p:cNvPicPr>
            <a:picLocks noChangeAspect="1" noChangeArrowheads="1"/>
          </p:cNvPicPr>
          <p:nvPr userDrawn="1"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6019800"/>
            <a:ext cx="1541463" cy="68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046587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6386" name="Object 2"/>
          <p:cNvPicPr>
            <a:picLocks noChangeAspect="1" noChangeArrowheads="1"/>
          </p:cNvPicPr>
          <p:nvPr userDrawn="1"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6019800"/>
            <a:ext cx="1541463" cy="68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727740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2632" y="1153046"/>
            <a:ext cx="1839516" cy="317785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5" y="1153046"/>
            <a:ext cx="5411391" cy="317785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7410" name="Object 2"/>
          <p:cNvPicPr>
            <a:picLocks noChangeAspect="1" noChangeArrowheads="1"/>
          </p:cNvPicPr>
          <p:nvPr userDrawn="1"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6019800"/>
            <a:ext cx="1541463" cy="68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356403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EA9EF1-3155-486F-BBFA-903E3FF6E4B2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11/6/2017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39E797A-35BC-4297-A903-8EF1A4B1803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5940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A1ED9BB-B3CD-408A-A689-D48C090F8126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11/6/2017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4EE59D-CEBD-4848-AAD4-21C9B4F2E6A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6191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9"/>
            <a:ext cx="6400354" cy="1752451"/>
          </a:xfrm>
          <a:prstGeom prst="rect">
            <a:avLst/>
          </a:prstGeom>
        </p:spPr>
        <p:txBody>
          <a:bodyPr lIns="64284" tIns="32142" rIns="64284" bIns="32142"/>
          <a:lstStyle>
            <a:lvl1pPr marL="0" indent="0" algn="ctr">
              <a:buNone/>
              <a:defRPr/>
            </a:lvl1pPr>
            <a:lvl2pPr marL="321424" indent="0" algn="ctr">
              <a:buNone/>
              <a:defRPr/>
            </a:lvl2pPr>
            <a:lvl3pPr marL="642849" indent="0" algn="ctr">
              <a:buNone/>
              <a:defRPr/>
            </a:lvl3pPr>
            <a:lvl4pPr marL="964274" indent="0" algn="ctr">
              <a:buNone/>
              <a:defRPr/>
            </a:lvl4pPr>
            <a:lvl5pPr marL="1285697" indent="0" algn="ctr">
              <a:buNone/>
              <a:defRPr/>
            </a:lvl5pPr>
            <a:lvl6pPr marL="1607123" indent="0" algn="ctr">
              <a:buNone/>
              <a:defRPr/>
            </a:lvl6pPr>
            <a:lvl7pPr marL="1928546" indent="0" algn="ctr">
              <a:buNone/>
              <a:defRPr/>
            </a:lvl7pPr>
            <a:lvl8pPr marL="2249971" indent="0" algn="ctr">
              <a:buNone/>
              <a:defRPr/>
            </a:lvl8pPr>
            <a:lvl9pPr marL="257139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82980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9"/>
            <a:ext cx="8228707" cy="4525119"/>
          </a:xfrm>
          <a:prstGeom prst="rect">
            <a:avLst/>
          </a:prstGeom>
        </p:spPr>
        <p:txBody>
          <a:bodyPr lIns="64284" tIns="32142" rIns="64284" bIns="3214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45133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lIns="64284" tIns="32142" rIns="64284" bIns="32142" anchor="b"/>
          <a:lstStyle>
            <a:lvl1pPr marL="0" indent="0">
              <a:buNone/>
              <a:defRPr sz="1400"/>
            </a:lvl1pPr>
            <a:lvl2pPr marL="321424" indent="0">
              <a:buNone/>
              <a:defRPr sz="1300"/>
            </a:lvl2pPr>
            <a:lvl3pPr marL="642849" indent="0">
              <a:buNone/>
              <a:defRPr sz="1100"/>
            </a:lvl3pPr>
            <a:lvl4pPr marL="964274" indent="0">
              <a:buNone/>
              <a:defRPr sz="1000"/>
            </a:lvl4pPr>
            <a:lvl5pPr marL="1285697" indent="0">
              <a:buNone/>
              <a:defRPr sz="1000"/>
            </a:lvl5pPr>
            <a:lvl6pPr marL="1607123" indent="0">
              <a:buNone/>
              <a:defRPr sz="1000"/>
            </a:lvl6pPr>
            <a:lvl7pPr marL="1928546" indent="0">
              <a:buNone/>
              <a:defRPr sz="1000"/>
            </a:lvl7pPr>
            <a:lvl8pPr marL="2249971" indent="0">
              <a:buNone/>
              <a:defRPr sz="1000"/>
            </a:lvl8pPr>
            <a:lvl9pPr marL="257139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96795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8" y="1600649"/>
            <a:ext cx="4060775" cy="4525119"/>
          </a:xfrm>
          <a:prstGeom prst="rect">
            <a:avLst/>
          </a:prstGeom>
        </p:spPr>
        <p:txBody>
          <a:bodyPr lIns="64284" tIns="32142" rIns="64284" bIns="32142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49"/>
            <a:ext cx="4060775" cy="4525119"/>
          </a:xfrm>
          <a:prstGeom prst="rect">
            <a:avLst/>
          </a:prstGeom>
        </p:spPr>
        <p:txBody>
          <a:bodyPr lIns="64284" tIns="32142" rIns="64284" bIns="32142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009840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lIns="64284" tIns="32142" rIns="64284" bIns="32142"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lIns="64284" tIns="32142" rIns="64284" bIns="32142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lIns="64284" tIns="32142" rIns="64284" bIns="32142"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lIns="64284" tIns="32142" rIns="64284" bIns="32142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557094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91780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866931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5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  <a:prstGeom prst="rect">
            <a:avLst/>
          </a:prstGeom>
        </p:spPr>
        <p:txBody>
          <a:bodyPr lIns="64284" tIns="32142" rIns="64284" bIns="32142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8"/>
            <a:ext cx="3008189" cy="4690318"/>
          </a:xfrm>
          <a:prstGeom prst="rect">
            <a:avLst/>
          </a:prstGeom>
        </p:spPr>
        <p:txBody>
          <a:bodyPr lIns="64284" tIns="32142" rIns="64284" bIns="32142"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0457415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0"/>
            <a:ext cx="5486177" cy="4114354"/>
          </a:xfrm>
          <a:prstGeom prst="rect">
            <a:avLst/>
          </a:prstGeom>
        </p:spPr>
        <p:txBody>
          <a:bodyPr lIns="64284" tIns="32142" rIns="64284" bIns="32142"/>
          <a:lstStyle>
            <a:lvl1pPr marL="0" indent="0">
              <a:buNone/>
              <a:defRPr sz="2200"/>
            </a:lvl1pPr>
            <a:lvl2pPr marL="321424" indent="0">
              <a:buNone/>
              <a:defRPr sz="2000"/>
            </a:lvl2pPr>
            <a:lvl3pPr marL="642849" indent="0">
              <a:buNone/>
              <a:defRPr sz="1700"/>
            </a:lvl3pPr>
            <a:lvl4pPr marL="964274" indent="0">
              <a:buNone/>
              <a:defRPr sz="1400"/>
            </a:lvl4pPr>
            <a:lvl5pPr marL="1285697" indent="0">
              <a:buNone/>
              <a:defRPr sz="1400"/>
            </a:lvl5pPr>
            <a:lvl6pPr marL="1607123" indent="0">
              <a:buNone/>
              <a:defRPr sz="1400"/>
            </a:lvl6pPr>
            <a:lvl7pPr marL="1928546" indent="0">
              <a:buNone/>
              <a:defRPr sz="1400"/>
            </a:lvl7pPr>
            <a:lvl8pPr marL="2249971" indent="0">
              <a:buNone/>
              <a:defRPr sz="1400"/>
            </a:lvl8pPr>
            <a:lvl9pPr marL="2571396" indent="0">
              <a:buNone/>
              <a:defRPr sz="14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  <a:prstGeom prst="rect">
            <a:avLst/>
          </a:prstGeom>
        </p:spPr>
        <p:txBody>
          <a:bodyPr lIns="64284" tIns="32142" rIns="64284" bIns="32142"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3572874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9"/>
            <a:ext cx="8228707" cy="4525119"/>
          </a:xfrm>
          <a:prstGeom prst="rect">
            <a:avLst/>
          </a:prstGeom>
        </p:spPr>
        <p:txBody>
          <a:bodyPr vert="eaVert" lIns="64284" tIns="32142" rIns="64284" bIns="3214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42929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1600647"/>
            <a:ext cx="2057176" cy="4775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6064374" cy="4775150"/>
          </a:xfrm>
          <a:prstGeom prst="rect">
            <a:avLst/>
          </a:prstGeom>
        </p:spPr>
        <p:txBody>
          <a:bodyPr vert="eaVert" lIns="64284" tIns="32142" rIns="64284" bIns="3214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407661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514493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959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0569501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5" y="3537273"/>
            <a:ext cx="3625453" cy="79362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6695" y="3537273"/>
            <a:ext cx="3625453" cy="79362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755283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81857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41787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216079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1837863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1706380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5246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2632" y="1153046"/>
            <a:ext cx="1839516" cy="317785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5" y="1153046"/>
            <a:ext cx="5411391" cy="317785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796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822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2123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84579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20034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6140995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5" y="3537273"/>
            <a:ext cx="3625453" cy="79362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6695" y="3537273"/>
            <a:ext cx="3625453" cy="79362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201749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324415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75891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323726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0510554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977005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4085" y="3537273"/>
            <a:ext cx="7358063" cy="7936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3" tIns="35713" rIns="35713" bIns="3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4085" y="1153046"/>
            <a:ext cx="7358063" cy="23206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3" tIns="35713" rIns="35713" bIns="3571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226032" y="6411074"/>
            <a:ext cx="1541123" cy="308225"/>
          </a:xfrm>
          <a:prstGeom prst="rect">
            <a:avLst/>
          </a:prstGeom>
          <a:solidFill>
            <a:srgbClr val="F0E9D1"/>
          </a:solidFill>
          <a:ln w="25400" cap="flat" cmpd="sng" algn="ctr">
            <a:solidFill>
              <a:srgbClr val="F0E9D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/>
              <a:sym typeface="Gill San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72" r:id="rId12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9pPr>
    </p:bodyStyle>
    <p:otherStyle>
      <a:defPPr>
        <a:defRPr lang="en-US"/>
      </a:defPPr>
      <a:lvl1pPr marL="0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4085" y="3537273"/>
            <a:ext cx="7358063" cy="7936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3" tIns="35713" rIns="35713" bIns="3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4085" y="1153046"/>
            <a:ext cx="7358063" cy="23206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3" tIns="35713" rIns="35713" bIns="3571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226032" y="6411074"/>
            <a:ext cx="1541123" cy="308225"/>
          </a:xfrm>
          <a:prstGeom prst="rect">
            <a:avLst/>
          </a:prstGeom>
          <a:solidFill>
            <a:srgbClr val="F0E9D1"/>
          </a:solidFill>
          <a:ln w="25400" cap="flat" cmpd="sng" algn="ctr">
            <a:solidFill>
              <a:srgbClr val="F0E9D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300" smtClean="0">
              <a:solidFill>
                <a:srgbClr val="000000"/>
              </a:solidFill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49366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9pPr>
    </p:bodyStyle>
    <p:otherStyle>
      <a:defPPr>
        <a:defRPr lang="en-US"/>
      </a:defPPr>
      <a:lvl1pPr marL="0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4085" y="3537273"/>
            <a:ext cx="7358063" cy="7936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3" tIns="35713" rIns="35713" bIns="3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4085" y="1153046"/>
            <a:ext cx="7358063" cy="23206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3" tIns="35713" rIns="35713" bIns="3571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4931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9pPr>
    </p:bodyStyle>
    <p:otherStyle>
      <a:defPPr>
        <a:defRPr lang="en-US"/>
      </a:defPPr>
      <a:lvl1pPr marL="0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4085" y="3537273"/>
            <a:ext cx="7358063" cy="7936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3" tIns="35713" rIns="35713" bIns="3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4085" y="1153046"/>
            <a:ext cx="7358063" cy="23206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3" tIns="35713" rIns="35713" bIns="3571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226032" y="6411074"/>
            <a:ext cx="1541123" cy="308225"/>
          </a:xfrm>
          <a:prstGeom prst="rect">
            <a:avLst/>
          </a:prstGeom>
          <a:solidFill>
            <a:srgbClr val="F0E9D1"/>
          </a:solidFill>
          <a:ln w="25400" cap="flat" cmpd="sng" algn="ctr">
            <a:solidFill>
              <a:srgbClr val="F0E9D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300" dirty="0" smtClean="0">
              <a:solidFill>
                <a:srgbClr val="000000"/>
              </a:solidFill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052179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9pPr>
    </p:bodyStyle>
    <p:otherStyle>
      <a:defPPr>
        <a:defRPr lang="en-US"/>
      </a:defPPr>
      <a:lvl1pPr marL="0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4085" y="3537273"/>
            <a:ext cx="7358063" cy="7936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3" tIns="35713" rIns="35713" bIns="3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4085" y="1153046"/>
            <a:ext cx="7358063" cy="23206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3" tIns="35713" rIns="35713" bIns="3571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226032" y="6411074"/>
            <a:ext cx="1541123" cy="308225"/>
          </a:xfrm>
          <a:prstGeom prst="rect">
            <a:avLst/>
          </a:prstGeom>
          <a:solidFill>
            <a:srgbClr val="F0E9D1"/>
          </a:solidFill>
          <a:ln w="25400" cap="flat" cmpd="sng" algn="ctr">
            <a:solidFill>
              <a:srgbClr val="F0E9D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300" smtClean="0">
              <a:solidFill>
                <a:srgbClr val="000000"/>
              </a:solidFill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141671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9pPr>
    </p:bodyStyle>
    <p:otherStyle>
      <a:defPPr>
        <a:defRPr lang="en-US"/>
      </a:defPPr>
      <a:lvl1pPr marL="0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4085" y="3537273"/>
            <a:ext cx="7358063" cy="7936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3" tIns="35713" rIns="35713" bIns="3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4085" y="1153046"/>
            <a:ext cx="7358063" cy="23206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3" tIns="35713" rIns="35713" bIns="3571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226032" y="6411074"/>
            <a:ext cx="1541123" cy="308225"/>
          </a:xfrm>
          <a:prstGeom prst="rect">
            <a:avLst/>
          </a:prstGeom>
          <a:solidFill>
            <a:srgbClr val="F0E9D1"/>
          </a:solidFill>
          <a:ln w="25400" cap="flat" cmpd="sng" algn="ctr">
            <a:solidFill>
              <a:srgbClr val="F0E9D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300" smtClean="0">
              <a:solidFill>
                <a:srgbClr val="000000"/>
              </a:solidFill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141446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9pPr>
    </p:bodyStyle>
    <p:otherStyle>
      <a:defPPr>
        <a:defRPr lang="en-US"/>
      </a:defPPr>
      <a:lvl1pPr marL="0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4085" y="3537273"/>
            <a:ext cx="7358063" cy="7936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3" tIns="35713" rIns="35713" bIns="3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4085" y="1153046"/>
            <a:ext cx="7358063" cy="23206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3" tIns="35713" rIns="35713" bIns="3571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226032" y="6411074"/>
            <a:ext cx="1541123" cy="308225"/>
          </a:xfrm>
          <a:prstGeom prst="rect">
            <a:avLst/>
          </a:prstGeom>
          <a:solidFill>
            <a:srgbClr val="F0E9D1"/>
          </a:solidFill>
          <a:ln w="25400" cap="flat" cmpd="sng" algn="ctr">
            <a:solidFill>
              <a:srgbClr val="F0E9D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300" smtClean="0">
              <a:solidFill>
                <a:srgbClr val="000000"/>
              </a:solidFill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32595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5" r:id="rId12"/>
    <p:sldLayoutId id="2147483736" r:id="rId13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9pPr>
    </p:bodyStyle>
    <p:otherStyle>
      <a:defPPr>
        <a:defRPr lang="en-US"/>
      </a:defPPr>
      <a:lvl1pPr marL="0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4085" y="3537273"/>
            <a:ext cx="7358063" cy="7936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3" tIns="35713" rIns="35713" bIns="3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4085" y="1153046"/>
            <a:ext cx="7358063" cy="23206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3" tIns="35713" rIns="35713" bIns="3571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6276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50" r:id="rId12"/>
    <p:sldLayoutId id="2147483751" r:id="rId13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9pPr>
    </p:bodyStyle>
    <p:otherStyle>
      <a:defPPr>
        <a:defRPr lang="en-US"/>
      </a:defPPr>
      <a:lvl1pPr marL="0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4086" y="5180335"/>
            <a:ext cx="7358063" cy="1195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1" tIns="35711" rIns="35711" bIns="3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496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5pPr>
      <a:lvl6pPr marL="321440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6pPr>
      <a:lvl7pPr marL="642882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7pPr>
      <a:lvl8pPr marL="964323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8pPr>
      <a:lvl9pPr marL="1285763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5pPr>
      <a:lvl6pPr marL="321440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6pPr>
      <a:lvl7pPr marL="642882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7pPr>
      <a:lvl8pPr marL="964323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8pPr>
      <a:lvl9pPr marL="1285763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9pPr>
    </p:bodyStyle>
    <p:otherStyle>
      <a:defPPr>
        <a:defRPr lang="en-US"/>
      </a:defPPr>
      <a:lvl1pPr marL="0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40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82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23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763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05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645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086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527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4085" y="3537273"/>
            <a:ext cx="7358063" cy="7936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3" tIns="35713" rIns="35713" bIns="3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4085" y="1153046"/>
            <a:ext cx="7358063" cy="23206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3" tIns="35713" rIns="35713" bIns="3571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226032" y="6411074"/>
            <a:ext cx="1541123" cy="308225"/>
          </a:xfrm>
          <a:prstGeom prst="rect">
            <a:avLst/>
          </a:prstGeom>
          <a:solidFill>
            <a:srgbClr val="F0E9D1"/>
          </a:solidFill>
          <a:ln w="25400" cap="flat" cmpd="sng" algn="ctr">
            <a:solidFill>
              <a:srgbClr val="F0E9D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300" smtClean="0">
              <a:solidFill>
                <a:srgbClr val="000000"/>
              </a:solidFill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811591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7" r:id="rId12"/>
    <p:sldLayoutId id="2147483778" r:id="rId13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9pPr>
    </p:bodyStyle>
    <p:otherStyle>
      <a:defPPr>
        <a:defRPr lang="en-US"/>
      </a:defPPr>
      <a:lvl1pPr marL="0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4085" y="3537273"/>
            <a:ext cx="7358063" cy="7936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3" tIns="35713" rIns="35713" bIns="3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4085" y="1153046"/>
            <a:ext cx="7358063" cy="23206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3" tIns="35713" rIns="35713" bIns="3571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226032" y="6411074"/>
            <a:ext cx="1541123" cy="308225"/>
          </a:xfrm>
          <a:prstGeom prst="rect">
            <a:avLst/>
          </a:prstGeom>
          <a:solidFill>
            <a:srgbClr val="F0E9D1"/>
          </a:solidFill>
          <a:ln w="25400" cap="flat" cmpd="sng" algn="ctr">
            <a:solidFill>
              <a:srgbClr val="F0E9D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300" smtClean="0">
              <a:solidFill>
                <a:srgbClr val="000000"/>
              </a:solidFill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946404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2" r:id="rId12"/>
    <p:sldLayoutId id="2147483793" r:id="rId13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9pPr>
    </p:bodyStyle>
    <p:otherStyle>
      <a:defPPr>
        <a:defRPr lang="en-US"/>
      </a:defPPr>
      <a:lvl1pPr marL="0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4085" y="3537273"/>
            <a:ext cx="7358063" cy="7936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3" tIns="35713" rIns="35713" bIns="3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4085" y="1153046"/>
            <a:ext cx="7358063" cy="23206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3" tIns="35713" rIns="35713" bIns="3571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226032" y="6411074"/>
            <a:ext cx="1541123" cy="308225"/>
          </a:xfrm>
          <a:prstGeom prst="rect">
            <a:avLst/>
          </a:prstGeom>
          <a:solidFill>
            <a:srgbClr val="F0E9D1"/>
          </a:solidFill>
          <a:ln w="25400" cap="flat" cmpd="sng" algn="ctr">
            <a:solidFill>
              <a:srgbClr val="F0E9D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300" smtClean="0">
              <a:solidFill>
                <a:srgbClr val="000000"/>
              </a:solidFill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545800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/>
          <a:sym typeface="Gill Sans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sym typeface="Gill Sans"/>
        </a:defRPr>
      </a:lvl9pPr>
    </p:bodyStyle>
    <p:otherStyle>
      <a:defPPr>
        <a:defRPr lang="en-US"/>
      </a:defPPr>
      <a:lvl1pPr marL="0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0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0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0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123.xml"/><Relationship Id="rId1" Type="http://schemas.openxmlformats.org/officeDocument/2006/relationships/vmlDrawing" Target="../drawings/vmlDrawing1.vml"/><Relationship Id="rId5" Type="http://schemas.openxmlformats.org/officeDocument/2006/relationships/chart" Target="../charts/chart1.xml"/><Relationship Id="rId4" Type="http://schemas.openxmlformats.org/officeDocument/2006/relationships/image" Target="../media/image1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123.xml"/><Relationship Id="rId1" Type="http://schemas.openxmlformats.org/officeDocument/2006/relationships/vmlDrawing" Target="../drawings/vmlDrawing2.vml"/><Relationship Id="rId5" Type="http://schemas.openxmlformats.org/officeDocument/2006/relationships/chart" Target="../charts/chart2.xml"/><Relationship Id="rId4" Type="http://schemas.openxmlformats.org/officeDocument/2006/relationships/image" Target="../media/image1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openxmlformats.org/officeDocument/2006/relationships/slideLayout" Target="../slideLayouts/slideLayout123.xml"/><Relationship Id="rId1" Type="http://schemas.openxmlformats.org/officeDocument/2006/relationships/vmlDrawing" Target="../drawings/vmlDrawing3.vml"/><Relationship Id="rId5" Type="http://schemas.openxmlformats.org/officeDocument/2006/relationships/chart" Target="../charts/chart3.xml"/><Relationship Id="rId4" Type="http://schemas.openxmlformats.org/officeDocument/2006/relationships/image" Target="../media/image1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openxmlformats.org/officeDocument/2006/relationships/slideLayout" Target="../slideLayouts/slideLayout123.xml"/><Relationship Id="rId1" Type="http://schemas.openxmlformats.org/officeDocument/2006/relationships/vmlDrawing" Target="../drawings/vmlDrawing4.vml"/><Relationship Id="rId5" Type="http://schemas.openxmlformats.org/officeDocument/2006/relationships/chart" Target="../charts/chart4.xml"/><Relationship Id="rId4" Type="http://schemas.openxmlformats.org/officeDocument/2006/relationships/image" Target="../media/image2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openxmlformats.org/officeDocument/2006/relationships/slideLayout" Target="../slideLayouts/slideLayout123.xml"/><Relationship Id="rId1" Type="http://schemas.openxmlformats.org/officeDocument/2006/relationships/vmlDrawing" Target="../drawings/vmlDrawing5.vml"/><Relationship Id="rId5" Type="http://schemas.openxmlformats.org/officeDocument/2006/relationships/chart" Target="../charts/chart5.xml"/><Relationship Id="rId4" Type="http://schemas.openxmlformats.org/officeDocument/2006/relationships/image" Target="../media/image21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8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8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6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7.emf"/><Relationship Id="rId4" Type="http://schemas.openxmlformats.org/officeDocument/2006/relationships/package" Target="../embeddings/Microsoft_Excel_Worksheet9.xlsx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1.emf"/><Relationship Id="rId5" Type="http://schemas.openxmlformats.org/officeDocument/2006/relationships/package" Target="../embeddings/Microsoft_Excel_Worksheet12.xlsx"/><Relationship Id="rId4" Type="http://schemas.openxmlformats.org/officeDocument/2006/relationships/image" Target="../media/image29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5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5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5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5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5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5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0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0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0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chart" Target="../charts/chart1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09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51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openxmlformats.org/officeDocument/2006/relationships/slideLayout" Target="../slideLayouts/slideLayout109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52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4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3.emf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0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0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11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9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60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174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 bwMode="auto">
            <a:xfrm>
              <a:off x="270164" y="6224155"/>
              <a:ext cx="1569027" cy="353290"/>
            </a:xfrm>
            <a:prstGeom prst="rect">
              <a:avLst/>
            </a:prstGeom>
            <a:solidFill>
              <a:srgbClr val="3A6F8C"/>
            </a:solidFill>
            <a:ln w="25400" cap="flat" cmpd="sng" algn="ctr">
              <a:solidFill>
                <a:srgbClr val="3A6F8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300" dirty="0" smtClean="0">
                <a:solidFill>
                  <a:srgbClr val="000000"/>
                </a:solidFill>
                <a:sym typeface="Gill Sans"/>
              </a:endParaRPr>
            </a:p>
          </p:txBody>
        </p:sp>
      </p:grpSp>
      <p:sp>
        <p:nvSpPr>
          <p:cNvPr id="31747" name="Title 5"/>
          <p:cNvSpPr>
            <a:spLocks noGrp="1"/>
          </p:cNvSpPr>
          <p:nvPr>
            <p:ph type="ctrTitle" idx="4294967295"/>
          </p:nvPr>
        </p:nvSpPr>
        <p:spPr bwMode="auto">
          <a:xfrm>
            <a:off x="0" y="2130425"/>
            <a:ext cx="9144000" cy="147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6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RockStat</a:t>
            </a:r>
            <a:endParaRPr lang="en-US" sz="6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ubtitle 6"/>
          <p:cNvSpPr>
            <a:spLocks noGrp="1"/>
          </p:cNvSpPr>
          <p:nvPr>
            <p:ph type="subTitle" idx="1"/>
          </p:nvPr>
        </p:nvSpPr>
        <p:spPr>
          <a:xfrm>
            <a:off x="1028700" y="3733800"/>
            <a:ext cx="70866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November 9,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2017</a:t>
            </a:r>
            <a:endParaRPr lang="en-US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7718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00100" y="304800"/>
            <a:ext cx="754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Rockford Police Department</a:t>
            </a:r>
            <a:br>
              <a:rPr lang="en-US" sz="3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Traffic Accidents 2014 - 2017</a:t>
            </a:r>
            <a:endParaRPr lang="en-US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0093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1"/>
          <p:cNvSpPr txBox="1">
            <a:spLocks/>
          </p:cNvSpPr>
          <p:nvPr/>
        </p:nvSpPr>
        <p:spPr bwMode="auto">
          <a:xfrm>
            <a:off x="838200" y="228600"/>
            <a:ext cx="74676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3" tIns="35713" rIns="35713" bIns="35713" numCol="1" anchor="b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/>
                <a:sym typeface="Gill Sans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/>
                <a:sym typeface="Gill Sans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/>
                <a:sym typeface="Gill Sans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/>
                <a:sym typeface="Gill Sans"/>
              </a:defRPr>
            </a:lvl5pPr>
            <a:lvl6pPr marL="321457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/>
                <a:sym typeface="Gill Sans"/>
              </a:defRPr>
            </a:lvl6pPr>
            <a:lvl7pPr marL="642915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/>
                <a:sym typeface="Gill Sans"/>
              </a:defRPr>
            </a:lvl7pPr>
            <a:lvl8pPr marL="96437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/>
                <a:sym typeface="Gill Sans"/>
              </a:defRPr>
            </a:lvl8pPr>
            <a:lvl9pPr marL="1285829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/>
                <a:sym typeface="Gill Sans"/>
              </a:defRPr>
            </a:lvl9pPr>
          </a:lstStyle>
          <a:p>
            <a:r>
              <a:rPr lang="en-US" sz="3600" i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Rockford Police Department</a:t>
            </a:r>
          </a:p>
          <a:p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Accomplishments</a:t>
            </a:r>
            <a:endParaRPr lang="en-US" sz="2000" b="1" kern="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1500" y="1219200"/>
            <a:ext cx="8001000" cy="4953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National Coffee with a cop (10 locations)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Bombing Drill at BMO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Lethality Assessment Program (LAP) Training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Fall Games opening ceremonies for the Special Olympics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Wheelchair basketball exhibition game Police v. Rockford Chariots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Red Robin fundraiser event for Special Olympics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Personal safety presentations Heartland Hospice staff and Allen Chapel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Initiated liquor license restrictions on Broadway Food &amp; Liquor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Bank robbery training (First Community Credit Union)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rgbClr val="000000"/>
                </a:solidFill>
              </a:rPr>
              <a:t>Rockhouse</a:t>
            </a:r>
            <a:r>
              <a:rPr lang="en-US" sz="1600" dirty="0">
                <a:solidFill>
                  <a:srgbClr val="000000"/>
                </a:solidFill>
              </a:rPr>
              <a:t> Kids Recreation Night at D2 gym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Rock Officers Event - Pumpkins with the Police, over 200 attendees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Boo Bash at Lewis Lemon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Trunk or Treat with Ellis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Trick or Treat with </a:t>
            </a:r>
            <a:r>
              <a:rPr lang="en-US" sz="1600" dirty="0" err="1">
                <a:solidFill>
                  <a:srgbClr val="000000"/>
                </a:solidFill>
              </a:rPr>
              <a:t>LaChiquita</a:t>
            </a: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City Wide Trunk or Treat over 2,000 attendees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Safe trick or treating Public Service Announcement with 97 ZOK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2 Speed Trailer deployments (1200 Esmond </a:t>
            </a:r>
            <a:r>
              <a:rPr lang="en-US" sz="1600" dirty="0" err="1">
                <a:solidFill>
                  <a:srgbClr val="000000"/>
                </a:solidFill>
              </a:rPr>
              <a:t>Dr</a:t>
            </a:r>
            <a:r>
              <a:rPr lang="en-US" sz="1600" dirty="0">
                <a:solidFill>
                  <a:srgbClr val="000000"/>
                </a:solidFill>
              </a:rPr>
              <a:t>, 500 Pierpont Ave)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Rockford PD received the AAIM award (Alliance Against Intoxicated Motorists) for Most DUI arrests in entire state of IL (excluding Chicago)</a:t>
            </a:r>
          </a:p>
        </p:txBody>
      </p:sp>
    </p:spTree>
    <p:extLst>
      <p:ext uri="{BB962C8B-B14F-4D97-AF65-F5344CB8AC3E}">
        <p14:creationId xmlns:p14="http://schemas.microsoft.com/office/powerpoint/2010/main" val="37095714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174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 bwMode="auto">
            <a:xfrm>
              <a:off x="270164" y="6224155"/>
              <a:ext cx="1569027" cy="353290"/>
            </a:xfrm>
            <a:prstGeom prst="rect">
              <a:avLst/>
            </a:prstGeom>
            <a:solidFill>
              <a:srgbClr val="3A6F8C"/>
            </a:solidFill>
            <a:ln w="25400" cap="flat" cmpd="sng" algn="ctr">
              <a:solidFill>
                <a:srgbClr val="3A6F8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300" smtClean="0">
                <a:solidFill>
                  <a:srgbClr val="000000"/>
                </a:solidFill>
                <a:sym typeface="Gill Sans"/>
              </a:endParaRPr>
            </a:p>
          </p:txBody>
        </p:sp>
      </p:grpSp>
      <p:sp>
        <p:nvSpPr>
          <p:cNvPr id="31748" name="Subtitle 6"/>
          <p:cNvSpPr>
            <a:spLocks noGrp="1"/>
          </p:cNvSpPr>
          <p:nvPr>
            <p:ph type="subTitle" idx="1"/>
          </p:nvPr>
        </p:nvSpPr>
        <p:spPr>
          <a:xfrm>
            <a:off x="1028700" y="3733800"/>
            <a:ext cx="70866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PRESENTED BY: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Derek Bergsten –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Fire Chief</a:t>
            </a:r>
          </a:p>
        </p:txBody>
      </p:sp>
      <p:sp>
        <p:nvSpPr>
          <p:cNvPr id="31747" name="Title 5"/>
          <p:cNvSpPr>
            <a:spLocks noGrp="1"/>
          </p:cNvSpPr>
          <p:nvPr>
            <p:ph type="ctrTitle" idx="4294967295"/>
          </p:nvPr>
        </p:nvSpPr>
        <p:spPr bwMode="auto">
          <a:xfrm>
            <a:off x="0" y="2130425"/>
            <a:ext cx="9144000" cy="147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Rockford Fire Department</a:t>
            </a:r>
          </a:p>
        </p:txBody>
      </p:sp>
    </p:spTree>
    <p:extLst>
      <p:ext uri="{BB962C8B-B14F-4D97-AF65-F5344CB8AC3E}">
        <p14:creationId xmlns:p14="http://schemas.microsoft.com/office/powerpoint/2010/main" val="5620204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92969" y="4724400"/>
            <a:ext cx="7358063" cy="1447800"/>
          </a:xfrm>
        </p:spPr>
        <p:txBody>
          <a:bodyPr/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Rockford Fire Department</a:t>
            </a:r>
            <a:b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Key Strategic Initiatives</a:t>
            </a:r>
            <a:b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457994" y="609600"/>
          <a:ext cx="8228013" cy="40650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8013"/>
              </a:tblGrid>
              <a:tr h="598403">
                <a:tc>
                  <a:txBody>
                    <a:bodyPr/>
                    <a:lstStyle/>
                    <a:p>
                      <a:pPr marL="285750" marR="0" indent="-285750" algn="l" defTabSz="6428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Maintain and improve health and safety throughout the organization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840999">
                <a:tc>
                  <a:txBody>
                    <a:bodyPr/>
                    <a:lstStyle/>
                    <a:p>
                      <a:pPr marL="285750" marR="0" lvl="0" indent="-285750" algn="l" defTabSz="6429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Enhance career related training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development throughout all department levels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84099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Continually improve and enhance delivery of service to the citizens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840999">
                <a:tc>
                  <a:txBody>
                    <a:bodyPr/>
                    <a:lstStyle/>
                    <a:p>
                      <a:pPr marL="285750" marR="0" lvl="0" indent="-285750" algn="l" defTabSz="6428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Recruit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retain a diverse and effective workforce</a:t>
                      </a:r>
                      <a:endParaRPr kumimoji="0" lang="en-US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840999">
                <a:tc>
                  <a:txBody>
                    <a:bodyPr/>
                    <a:lstStyle/>
                    <a:p>
                      <a:pPr marL="285750" marR="0" lvl="0" indent="-285750" algn="l" defTabSz="6429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Foster community outreach and agency partnerships</a:t>
                      </a: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664188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Rockford Fire Department</a:t>
            </a:r>
            <a:br>
              <a:rPr lang="en-US" sz="3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Scorecard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3" y="1295400"/>
            <a:ext cx="9003873" cy="489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2872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Rockford Fire Department</a:t>
            </a:r>
            <a:br>
              <a:rPr lang="en-US" sz="3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Incidents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586" y="1295400"/>
            <a:ext cx="7260826" cy="2768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126" y="4127500"/>
            <a:ext cx="5191745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5611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Rockford Fire Department</a:t>
            </a:r>
            <a:br>
              <a:rPr lang="en-US" sz="3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Sprinkler Systems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0537" y="4419600"/>
            <a:ext cx="6942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</a:rPr>
              <a:t>Recent examples of building fires with sprinkler system activations</a:t>
            </a:r>
            <a:endParaRPr lang="en-US" i="1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9" y="4953000"/>
            <a:ext cx="8763000" cy="8838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823" y="1676400"/>
            <a:ext cx="5788351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101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Rockford Fire Department</a:t>
            </a:r>
            <a:br>
              <a:rPr lang="en-US" sz="3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Achievements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1447800"/>
            <a:ext cx="8305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Continued work with Alignment Rockford, RPS 205, and Police Department on Public Safety Career Pathways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Fire Maintenance Facility approved for site visit for Accreditation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Appointed new Mobile Integrated Health (MIH) Paramedic as part of the Humana partnership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Appointed new Inspector to fill vacancy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Conducted Full Scale Exercise at BMO Harris Bank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Participated in many events for Fire Prevention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Working with media to increase awareness of opioid use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76509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Rockford Fire Department</a:t>
            </a:r>
            <a:br>
              <a:rPr lang="en-US" sz="3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Areas of Improvement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1524000"/>
            <a:ext cx="815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Continue to work on 911 Center Consolidation agreements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Prepare for testing for Mobile Integrated Health position to establish a promotional list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Partnership with American Red Cross to install smoke detectors on November 22</a:t>
            </a:r>
            <a:r>
              <a:rPr lang="en-US" baseline="30000" dirty="0" smtClean="0">
                <a:solidFill>
                  <a:srgbClr val="000000"/>
                </a:solidFill>
              </a:rPr>
              <a:t>nd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181954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174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 bwMode="auto">
            <a:xfrm>
              <a:off x="270164" y="6224155"/>
              <a:ext cx="1569027" cy="353290"/>
            </a:xfrm>
            <a:prstGeom prst="rect">
              <a:avLst/>
            </a:prstGeom>
            <a:solidFill>
              <a:srgbClr val="3A6F8C"/>
            </a:solidFill>
            <a:ln w="25400" cap="flat" cmpd="sng" algn="ctr">
              <a:solidFill>
                <a:srgbClr val="3A6F8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300" smtClean="0">
                <a:solidFill>
                  <a:srgbClr val="000000"/>
                </a:solidFill>
                <a:sym typeface="Gill Sans"/>
              </a:endParaRPr>
            </a:p>
          </p:txBody>
        </p:sp>
      </p:grpSp>
      <p:sp>
        <p:nvSpPr>
          <p:cNvPr id="31748" name="Subtitle 6"/>
          <p:cNvSpPr>
            <a:spLocks noGrp="1"/>
          </p:cNvSpPr>
          <p:nvPr>
            <p:ph type="subTitle" idx="1"/>
          </p:nvPr>
        </p:nvSpPr>
        <p:spPr>
          <a:xfrm>
            <a:off x="1028700" y="3733800"/>
            <a:ext cx="70866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PRESENTED BY: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Jennifer Jaeger –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Community Services</a:t>
            </a:r>
          </a:p>
        </p:txBody>
      </p:sp>
      <p:sp>
        <p:nvSpPr>
          <p:cNvPr id="31747" name="Title 5"/>
          <p:cNvSpPr>
            <a:spLocks noGrp="1"/>
          </p:cNvSpPr>
          <p:nvPr>
            <p:ph type="ctrTitle" idx="4294967295"/>
          </p:nvPr>
        </p:nvSpPr>
        <p:spPr bwMode="auto">
          <a:xfrm>
            <a:off x="0" y="2130425"/>
            <a:ext cx="9144000" cy="147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Human Services</a:t>
            </a:r>
          </a:p>
        </p:txBody>
      </p:sp>
    </p:spTree>
    <p:extLst>
      <p:ext uri="{BB962C8B-B14F-4D97-AF65-F5344CB8AC3E}">
        <p14:creationId xmlns:p14="http://schemas.microsoft.com/office/powerpoint/2010/main" val="13928060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174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 bwMode="auto">
            <a:xfrm>
              <a:off x="270164" y="6224155"/>
              <a:ext cx="1569027" cy="353290"/>
            </a:xfrm>
            <a:prstGeom prst="rect">
              <a:avLst/>
            </a:prstGeom>
            <a:solidFill>
              <a:srgbClr val="3A6F8C"/>
            </a:solidFill>
            <a:ln w="25400" cap="flat" cmpd="sng" algn="ctr">
              <a:solidFill>
                <a:srgbClr val="3A6F8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300" smtClean="0">
                <a:solidFill>
                  <a:srgbClr val="000000"/>
                </a:solidFill>
                <a:sym typeface="Gill Sans"/>
              </a:endParaRPr>
            </a:p>
          </p:txBody>
        </p:sp>
      </p:grpSp>
      <p:sp>
        <p:nvSpPr>
          <p:cNvPr id="31748" name="Subtitle 6"/>
          <p:cNvSpPr>
            <a:spLocks noGrp="1"/>
          </p:cNvSpPr>
          <p:nvPr>
            <p:ph type="subTitle" idx="1"/>
          </p:nvPr>
        </p:nvSpPr>
        <p:spPr>
          <a:xfrm>
            <a:off x="1028700" y="3733800"/>
            <a:ext cx="70866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PRESENTED BY: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Kevin Ogden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Assistant Deputy Chief</a:t>
            </a:r>
          </a:p>
        </p:txBody>
      </p:sp>
      <p:sp>
        <p:nvSpPr>
          <p:cNvPr id="31747" name="Title 5"/>
          <p:cNvSpPr>
            <a:spLocks noGrp="1"/>
          </p:cNvSpPr>
          <p:nvPr>
            <p:ph type="ctrTitle" idx="4294967295"/>
          </p:nvPr>
        </p:nvSpPr>
        <p:spPr bwMode="auto">
          <a:xfrm>
            <a:off x="0" y="2130425"/>
            <a:ext cx="9144000" cy="147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Rockford Police Department </a:t>
            </a:r>
          </a:p>
        </p:txBody>
      </p:sp>
    </p:spTree>
    <p:extLst>
      <p:ext uri="{BB962C8B-B14F-4D97-AF65-F5344CB8AC3E}">
        <p14:creationId xmlns:p14="http://schemas.microsoft.com/office/powerpoint/2010/main" val="4853156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35" tIns="45718" rIns="91435" bIns="45718" numCol="1" anchor="ctr" anchorCtr="1" compatLnSpc="1">
            <a:prstTxWarp prst="textNoShape">
              <a:avLst/>
            </a:prstTxWarp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Community Services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noFill/>
        </p:spPr>
        <p:txBody>
          <a:bodyPr anchor="ctr" anchorCtr="1"/>
          <a:lstStyle/>
          <a:p>
            <a:r>
              <a:rPr lang="en-US" sz="2000" dirty="0">
                <a:latin typeface="Times New Roman" panose="02020603050405020304" pitchFamily="18" charset="0"/>
                <a:cs typeface="Times New Roman" pitchFamily="18" charset="0"/>
              </a:rPr>
              <a:t>PRESENTED BY: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Jennifer Jaeger- Community Services Director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584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92969" y="4724400"/>
            <a:ext cx="7358063" cy="1447800"/>
          </a:xfrm>
        </p:spPr>
        <p:txBody>
          <a:bodyPr/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Community Services Key Strategic Initiatives</a:t>
            </a:r>
            <a:b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457994" y="609600"/>
          <a:ext cx="8228013" cy="3962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8013"/>
              </a:tblGrid>
              <a:tr h="598403">
                <a:tc>
                  <a:txBody>
                    <a:bodyPr/>
                    <a:lstStyle/>
                    <a:p>
                      <a:pPr marL="285750" marR="0" indent="-285750" algn="l" defTabSz="6428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Training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Employment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84099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Education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84099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Healthy Homes/Energy Efficiency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840999">
                <a:tc>
                  <a:txBody>
                    <a:bodyPr/>
                    <a:lstStyle/>
                    <a:p>
                      <a:pPr marL="285750" marR="0" lvl="0" indent="-285750" algn="l" defTabSz="6428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Emergency Assistance </a:t>
                      </a:r>
                      <a:endParaRPr kumimoji="0" lang="en-US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84099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Housing/Homeless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88846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Human Services-Community Services</a:t>
            </a:r>
            <a:br>
              <a:rPr lang="en-US" sz="3600" i="1" dirty="0" smtClean="0">
                <a:latin typeface="Times New Roman" pitchFamily="18" charset="0"/>
                <a:cs typeface="Times New Roman" pitchFamily="18" charset="0"/>
              </a:rPr>
            </a:b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687977" y="4343401"/>
          <a:ext cx="7781925" cy="1676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" name="Worksheet" r:id="rId3" imgW="7781990" imgH="2181330" progId="Excel.Sheet.12">
                  <p:embed/>
                </p:oleObj>
              </mc:Choice>
              <mc:Fallback>
                <p:oleObj name="Worksheet" r:id="rId3" imgW="7781990" imgH="21813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7977" y="4343401"/>
                        <a:ext cx="7781925" cy="16763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687977" y="1066800"/>
          <a:ext cx="7772400" cy="3200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400" y="6019800"/>
            <a:ext cx="7870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Through partnerships with Rock Valley College and Zion West, we’ve been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able to move 17 persons from poverty to living wage jobs.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954034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Human Services-Community Services</a:t>
            </a:r>
            <a:br>
              <a:rPr lang="en-US" sz="3600" i="1" dirty="0" smtClean="0">
                <a:latin typeface="Times New Roman" pitchFamily="18" charset="0"/>
                <a:cs typeface="Times New Roman" pitchFamily="18" charset="0"/>
              </a:rPr>
            </a:b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990600" y="4953000"/>
          <a:ext cx="3657600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8" name="Worksheet" r:id="rId3" imgW="3657600" imgH="962010" progId="Excel.Sheet.12">
                  <p:embed/>
                </p:oleObj>
              </mc:Choice>
              <mc:Fallback>
                <p:oleObj name="Worksheet" r:id="rId3" imgW="3657600" imgH="96201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90600" y="4953000"/>
                        <a:ext cx="3657600" cy="962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914400" y="1062581"/>
          <a:ext cx="7172325" cy="3652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953000" y="4953000"/>
            <a:ext cx="394210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Community Action provides </a:t>
            </a:r>
          </a:p>
          <a:p>
            <a:r>
              <a:rPr lang="en-US" dirty="0">
                <a:solidFill>
                  <a:srgbClr val="000000"/>
                </a:solidFill>
              </a:rPr>
              <a:t>p</a:t>
            </a:r>
            <a:r>
              <a:rPr lang="en-US" dirty="0" smtClean="0">
                <a:solidFill>
                  <a:srgbClr val="000000"/>
                </a:solidFill>
              </a:rPr>
              <a:t>ost secondary scholarships of at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least $1,000 to at least 5 students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annually with 80% staying in college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and/or graduating.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2645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Human Services-Community Services</a:t>
            </a:r>
            <a:br>
              <a:rPr lang="en-US" sz="3600" i="1" dirty="0" smtClean="0">
                <a:latin typeface="Times New Roman" pitchFamily="18" charset="0"/>
                <a:cs typeface="Times New Roman" pitchFamily="18" charset="0"/>
              </a:rPr>
            </a:b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38112" y="4572000"/>
          <a:ext cx="8867775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2" name="Worksheet" r:id="rId3" imgW="8867654" imgH="771660" progId="Excel.Sheet.12">
                  <p:embed/>
                </p:oleObj>
              </mc:Choice>
              <mc:Fallback>
                <p:oleObj name="Worksheet" r:id="rId3" imgW="8867654" imgH="7716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8112" y="4572000"/>
                        <a:ext cx="8867775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164238" y="1219200"/>
          <a:ext cx="8701087" cy="3123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5455" y="5410200"/>
            <a:ext cx="83407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We continue to invest in making homes more energy efficient and safer for low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income home owners, every dollar we invest in weatherization results in energy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savings at a greater than 1:1 ratio.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376528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Human Services-Community Services</a:t>
            </a:r>
            <a:br>
              <a:rPr lang="en-US" sz="3600" i="1" dirty="0" smtClean="0">
                <a:latin typeface="Times New Roman" pitchFamily="18" charset="0"/>
                <a:cs typeface="Times New Roman" pitchFamily="18" charset="0"/>
              </a:rPr>
            </a:b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288250" y="4800600"/>
          <a:ext cx="8658225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6" name="Worksheet" r:id="rId3" imgW="8934377" imgH="1152630" progId="Excel.Sheet.12">
                  <p:embed/>
                </p:oleObj>
              </mc:Choice>
              <mc:Fallback>
                <p:oleObj name="Worksheet" r:id="rId3" imgW="8934377" imgH="11526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8250" y="4800600"/>
                        <a:ext cx="8658225" cy="1152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271190" y="990600"/>
          <a:ext cx="8658225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71190" y="6096000"/>
            <a:ext cx="6974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 addition to state/federal emergency funds, we also manage CFNIL crisis funds and RRWRD assistance funds.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840145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Human Services-Community Services</a:t>
            </a:r>
            <a:br>
              <a:rPr lang="en-US" sz="3600" i="1" dirty="0" smtClean="0">
                <a:latin typeface="Times New Roman" pitchFamily="18" charset="0"/>
                <a:cs typeface="Times New Roman" pitchFamily="18" charset="0"/>
              </a:rPr>
            </a:b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17566" y="5029200"/>
          <a:ext cx="8591550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0" name="Worksheet" r:id="rId3" imgW="9105911" imgH="581040" progId="Excel.Sheet.12">
                  <p:embed/>
                </p:oleObj>
              </mc:Choice>
              <mc:Fallback>
                <p:oleObj name="Worksheet" r:id="rId3" imgW="9105911" imgH="58104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7566" y="5029200"/>
                        <a:ext cx="8591550" cy="581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533400" y="1295400"/>
          <a:ext cx="8210550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9071" y="5772834"/>
            <a:ext cx="7968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 addition to our work with the homeless we work to prevent homelessness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and stabilize families.  Over 80% of those we help remain stably housed.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898502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Human Services-Community Services</a:t>
            </a:r>
            <a:br>
              <a:rPr lang="en-US" sz="3600" i="1" dirty="0" smtClean="0">
                <a:latin typeface="Times New Roman" pitchFamily="18" charset="0"/>
                <a:cs typeface="Times New Roman" pitchFamily="18" charset="0"/>
              </a:rPr>
            </a:b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/>
          </p:nvPr>
        </p:nvGraphicFramePr>
        <p:xfrm>
          <a:off x="457200" y="1295400"/>
          <a:ext cx="82296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57200" y="5562600"/>
            <a:ext cx="69644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We have now sustained functional zero for veteran homelessness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for 22 months, all new veterans entering homelessness are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housed within 30 days.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755013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Human Services-Community Services</a:t>
            </a:r>
            <a:br>
              <a:rPr lang="en-US" sz="3600" i="1" dirty="0" smtClean="0">
                <a:latin typeface="Times New Roman" pitchFamily="18" charset="0"/>
                <a:cs typeface="Times New Roman" pitchFamily="18" charset="0"/>
              </a:rPr>
            </a:b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381000" y="1143000"/>
          <a:ext cx="83820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81000" y="5791200"/>
            <a:ext cx="7246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We reached functional zero for the chronically homeless (a year plus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literally homeless and a diagnosed disability)in January, 2017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584407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Department-Division (If applicable)</a:t>
            </a:r>
            <a:br>
              <a:rPr lang="en-US" sz="3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Achievements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9567" y="1600200"/>
            <a:ext cx="8443337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We just received notice last week from the United States Interagency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Council on Homelessness (USICH) and the Department of Housing and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Urban Development (HUD) that they have completed the review of our data</a:t>
            </a:r>
          </a:p>
          <a:p>
            <a:r>
              <a:rPr lang="en-US" dirty="0">
                <a:solidFill>
                  <a:srgbClr val="000000"/>
                </a:solidFill>
              </a:rPr>
              <a:t>a</a:t>
            </a:r>
            <a:r>
              <a:rPr lang="en-US" dirty="0" smtClean="0">
                <a:solidFill>
                  <a:srgbClr val="000000"/>
                </a:solidFill>
              </a:rPr>
              <a:t>nd verified that we achieved functional zero for chronic homelessness.  We are</a:t>
            </a:r>
          </a:p>
          <a:p>
            <a:r>
              <a:rPr lang="en-US" dirty="0">
                <a:solidFill>
                  <a:srgbClr val="000000"/>
                </a:solidFill>
              </a:rPr>
              <a:t>o</a:t>
            </a:r>
            <a:r>
              <a:rPr lang="en-US" dirty="0" smtClean="0">
                <a:solidFill>
                  <a:srgbClr val="000000"/>
                </a:solidFill>
              </a:rPr>
              <a:t>ne of only three communities in the nation to receive this certification and the</a:t>
            </a:r>
          </a:p>
          <a:p>
            <a:r>
              <a:rPr lang="en-US" dirty="0">
                <a:solidFill>
                  <a:srgbClr val="000000"/>
                </a:solidFill>
              </a:rPr>
              <a:t>o</a:t>
            </a:r>
            <a:r>
              <a:rPr lang="en-US" dirty="0" smtClean="0">
                <a:solidFill>
                  <a:srgbClr val="000000"/>
                </a:solidFill>
              </a:rPr>
              <a:t>nly community to receive this certification for both veteran and chronic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Homelessness.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Community Solutions (Built for Zero) has invited us to be one of five communities</a:t>
            </a:r>
          </a:p>
          <a:p>
            <a:r>
              <a:rPr lang="en-US" dirty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o participate in a special initiative to end all homelessness.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15173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7153107"/>
              </p:ext>
            </p:extLst>
          </p:nvPr>
        </p:nvGraphicFramePr>
        <p:xfrm>
          <a:off x="457994" y="914400"/>
          <a:ext cx="8228013" cy="3962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8013"/>
              </a:tblGrid>
              <a:tr h="59840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Gill Sans"/>
                        </a:rPr>
                        <a:t>Reduce Violent Crime </a:t>
                      </a:r>
                    </a:p>
                  </a:txBody>
                  <a:tcPr anchor="ctr">
                    <a:noFill/>
                  </a:tcPr>
                </a:tc>
              </a:tr>
              <a:tr h="840999">
                <a:tc>
                  <a:txBody>
                    <a:bodyPr/>
                    <a:lstStyle/>
                    <a:p>
                      <a:pPr marL="342900" marR="0" lvl="0" indent="-342900" algn="l" defTabSz="6429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Gill Sans"/>
                        </a:rPr>
                        <a:t>Improve Community Engagement</a:t>
                      </a:r>
                    </a:p>
                  </a:txBody>
                  <a:tcPr anchor="ctr">
                    <a:noFill/>
                  </a:tcPr>
                </a:tc>
              </a:tr>
              <a:tr h="840999">
                <a:tc>
                  <a:txBody>
                    <a:bodyPr/>
                    <a:lstStyle/>
                    <a:p>
                      <a:pPr marL="342900" marR="0" lvl="0" indent="-342900" algn="l" defTabSz="6429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Gill Sans"/>
                        </a:rPr>
                        <a:t>Improve Traffic Safety</a:t>
                      </a:r>
                    </a:p>
                  </a:txBody>
                  <a:tcPr anchor="ctr">
                    <a:noFill/>
                  </a:tcPr>
                </a:tc>
              </a:tr>
              <a:tr h="840999">
                <a:tc>
                  <a:txBody>
                    <a:bodyPr/>
                    <a:lstStyle/>
                    <a:p>
                      <a:pPr marL="342900" marR="0" lvl="0" indent="-342900" algn="l" defTabSz="6429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Gill Sans"/>
                        </a:rPr>
                        <a:t>Improve Employee Development</a:t>
                      </a:r>
                    </a:p>
                  </a:txBody>
                  <a:tcPr anchor="ctr">
                    <a:noFill/>
                  </a:tcPr>
                </a:tc>
              </a:tr>
              <a:tr h="84099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Gill Sans"/>
                        </a:rPr>
                        <a:t>Enhance Organizational Development/Capabilities</a:t>
                      </a: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968374" y="5105400"/>
            <a:ext cx="7358063" cy="1195462"/>
          </a:xfrm>
        </p:spPr>
        <p:txBody>
          <a:bodyPr/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Rockford Police Department</a:t>
            </a:r>
            <a:b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Key Strategic Initiatives</a:t>
            </a:r>
            <a:b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4411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Department-Division (If applicable)</a:t>
            </a:r>
            <a:br>
              <a:rPr lang="en-US" sz="3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Areas of Improvement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1447800"/>
            <a:ext cx="795602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We have started our efforts to end youth homelessness.  A homeless youth</a:t>
            </a:r>
          </a:p>
          <a:p>
            <a:r>
              <a:rPr lang="en-US" dirty="0">
                <a:solidFill>
                  <a:srgbClr val="000000"/>
                </a:solidFill>
              </a:rPr>
              <a:t>i</a:t>
            </a:r>
            <a:r>
              <a:rPr lang="en-US" dirty="0" smtClean="0">
                <a:solidFill>
                  <a:srgbClr val="000000"/>
                </a:solidFill>
              </a:rPr>
              <a:t>s defined as an unaccompanied or parenting youth aged 16-24 who is living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on the streets, in a shelter or a place not meant for human habitation.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We are seeking a new funding stream to support this effort, the HUD Youth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Homelessness Demonstration Program, only ten are awarded each cycle</a:t>
            </a:r>
            <a:r>
              <a:rPr lang="en-US" dirty="0">
                <a:solidFill>
                  <a:srgbClr val="000000"/>
                </a:solidFill>
              </a:rPr>
              <a:t>.</a:t>
            </a:r>
            <a:r>
              <a:rPr lang="en-US" dirty="0" smtClean="0">
                <a:solidFill>
                  <a:srgbClr val="000000"/>
                </a:solidFill>
              </a:rPr>
              <a:t> 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This is cycle two.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We are also seeking funding through the Drug Free Communities Grant with</a:t>
            </a:r>
          </a:p>
          <a:p>
            <a:r>
              <a:rPr lang="en-US" dirty="0">
                <a:solidFill>
                  <a:srgbClr val="000000"/>
                </a:solidFill>
              </a:rPr>
              <a:t>a</a:t>
            </a:r>
            <a:r>
              <a:rPr lang="en-US" dirty="0" smtClean="0">
                <a:solidFill>
                  <a:srgbClr val="000000"/>
                </a:solidFill>
              </a:rPr>
              <a:t> focus on opioid addiction prevention.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512273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5354" y="2130848"/>
            <a:ext cx="7773293" cy="1470049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ctr" anchorCtr="1" compatLnSpc="1">
            <a:prstTxWarp prst="textNoShape">
              <a:avLst/>
            </a:prstTxWarp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/>
                <a:sym typeface="Gill Sans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/>
                <a:sym typeface="Gill Sans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/>
                <a:sym typeface="Gill Sans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/>
                <a:sym typeface="Gill Sans"/>
              </a:defRPr>
            </a:lvl5pPr>
            <a:lvl6pPr marL="321457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/>
                <a:sym typeface="Gill Sans"/>
              </a:defRPr>
            </a:lvl6pPr>
            <a:lvl7pPr marL="642915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/>
                <a:sym typeface="Gill Sans"/>
              </a:defRPr>
            </a:lvl7pPr>
            <a:lvl8pPr marL="96437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/>
                <a:sym typeface="Gill Sans"/>
              </a:defRPr>
            </a:lvl8pPr>
            <a:lvl9pPr marL="1285829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/>
                <a:sym typeface="Gill Sans"/>
              </a:defRPr>
            </a:lvl9pPr>
          </a:lstStyle>
          <a:p>
            <a:r>
              <a:rPr lang="en-US" sz="3200" kern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Head Start</a:t>
            </a:r>
            <a:endParaRPr lang="en-US" sz="3200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85354" y="3886647"/>
            <a:ext cx="7849046" cy="1752451"/>
          </a:xfrm>
          <a:prstGeom prst="rect">
            <a:avLst/>
          </a:prstGeom>
          <a:noFill/>
        </p:spPr>
        <p:txBody>
          <a:bodyPr anchor="ctr" anchorCtr="1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sym typeface="Gill Sans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sym typeface="Gill Sans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sym typeface="Gill Sans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sym typeface="Gill Sans"/>
              </a:defRPr>
            </a:lvl5pPr>
            <a:lvl6pPr marL="321457" algn="ctr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sym typeface="Gill Sans"/>
              </a:defRPr>
            </a:lvl6pPr>
            <a:lvl7pPr marL="642915" algn="ctr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sym typeface="Gill Sans"/>
              </a:defRPr>
            </a:lvl7pPr>
            <a:lvl8pPr marL="964372" algn="ctr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sym typeface="Gill Sans"/>
              </a:defRPr>
            </a:lvl8pPr>
            <a:lvl9pPr marL="1285829" algn="ctr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sym typeface="Gill Sans"/>
              </a:defRPr>
            </a:lvl9pPr>
          </a:lstStyle>
          <a:p>
            <a:r>
              <a:rPr lang="en-US" sz="2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PRESENTED BY:</a:t>
            </a:r>
          </a:p>
          <a:p>
            <a:r>
              <a:rPr lang="en-US" sz="2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Faniqua Hughes, Co-Interim Director and Support Services Manager</a:t>
            </a:r>
          </a:p>
          <a:p>
            <a:r>
              <a:rPr lang="en-US" sz="2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Kris Homb, Home Base Services Manager</a:t>
            </a:r>
          </a:p>
        </p:txBody>
      </p:sp>
    </p:spTree>
    <p:extLst>
      <p:ext uri="{BB962C8B-B14F-4D97-AF65-F5344CB8AC3E}">
        <p14:creationId xmlns:p14="http://schemas.microsoft.com/office/powerpoint/2010/main" val="26540118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991600" cy="1066800"/>
          </a:xfrm>
        </p:spPr>
        <p:txBody>
          <a:bodyPr/>
          <a:lstStyle/>
          <a:p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Head Start/Early Head Start/Early Head Start – Child Care</a:t>
            </a:r>
            <a:b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 – 2017 Demographics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1752600"/>
            <a:ext cx="8762999" cy="4953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sym typeface="Gill Sans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sym typeface="Gill Sans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sym typeface="Gill Sans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sym typeface="Gill Sans"/>
              </a:defRPr>
            </a:lvl5pPr>
            <a:lvl6pPr marL="321457" algn="ctr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sym typeface="Gill Sans"/>
              </a:defRPr>
            </a:lvl6pPr>
            <a:lvl7pPr marL="642915" algn="ctr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sym typeface="Gill Sans"/>
              </a:defRPr>
            </a:lvl7pPr>
            <a:lvl8pPr marL="964372" algn="ctr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sym typeface="Gill Sans"/>
              </a:defRPr>
            </a:lvl8pPr>
            <a:lvl9pPr marL="1285829" algn="ctr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sym typeface="Gill Sans"/>
              </a:defRPr>
            </a:lvl9pPr>
          </a:lstStyle>
          <a:p>
            <a:pPr algn="l"/>
            <a:r>
              <a:rPr lang="en-US" sz="2200" kern="0" smtClean="0">
                <a:solidFill>
                  <a:srgbClr val="000000"/>
                </a:solidFill>
              </a:rPr>
              <a:t>837 Children received services</a:t>
            </a:r>
          </a:p>
          <a:p>
            <a:pPr marL="985815" lvl="6" indent="-342900" algn="l">
              <a:buFont typeface="Arial" panose="020B0604020202020204" pitchFamily="34" charset="0"/>
              <a:buChar char="•"/>
            </a:pPr>
            <a:r>
              <a:rPr lang="en-US" sz="2200" kern="0" smtClean="0">
                <a:solidFill>
                  <a:srgbClr val="000000"/>
                </a:solidFill>
              </a:rPr>
              <a:t>88 children had a diagnosed disability</a:t>
            </a:r>
          </a:p>
          <a:p>
            <a:pPr marL="985815" lvl="6" indent="-342900" algn="l">
              <a:buFont typeface="Arial" panose="020B0604020202020204" pitchFamily="34" charset="0"/>
              <a:buChar char="•"/>
            </a:pPr>
            <a:r>
              <a:rPr lang="en-US" sz="2200" kern="0" smtClean="0">
                <a:solidFill>
                  <a:srgbClr val="000000"/>
                </a:solidFill>
              </a:rPr>
              <a:t>37 children in foster care</a:t>
            </a:r>
          </a:p>
          <a:p>
            <a:pPr marL="985815" lvl="6" indent="-342900" algn="l">
              <a:buFont typeface="Arial" panose="020B0604020202020204" pitchFamily="34" charset="0"/>
              <a:buChar char="•"/>
            </a:pPr>
            <a:r>
              <a:rPr lang="en-US" sz="2200" kern="0" smtClean="0">
                <a:solidFill>
                  <a:srgbClr val="000000"/>
                </a:solidFill>
              </a:rPr>
              <a:t>30 children experienced homelessness during the program year</a:t>
            </a:r>
          </a:p>
          <a:p>
            <a:pPr lvl="6" algn="l"/>
            <a:endParaRPr lang="en-US" sz="1600" kern="0" smtClean="0">
              <a:solidFill>
                <a:srgbClr val="000000"/>
              </a:solidFill>
            </a:endParaRPr>
          </a:p>
          <a:p>
            <a:pPr lvl="6" algn="l"/>
            <a:r>
              <a:rPr lang="en-US" sz="2200" kern="0" smtClean="0">
                <a:solidFill>
                  <a:srgbClr val="000000"/>
                </a:solidFill>
              </a:rPr>
              <a:t>Of 770 families served</a:t>
            </a:r>
          </a:p>
          <a:p>
            <a:pPr marL="1307272" lvl="7" indent="-342900" algn="l">
              <a:buFont typeface="Arial" panose="020B0604020202020204" pitchFamily="34" charset="0"/>
              <a:buChar char="•"/>
            </a:pPr>
            <a:r>
              <a:rPr lang="en-US" sz="2200" kern="0" smtClean="0">
                <a:solidFill>
                  <a:srgbClr val="000000"/>
                </a:solidFill>
              </a:rPr>
              <a:t>609 are single parent families </a:t>
            </a:r>
          </a:p>
          <a:p>
            <a:pPr marL="1628729" lvl="8" indent="-342900" algn="l">
              <a:buFont typeface="Arial" panose="020B0604020202020204" pitchFamily="34" charset="0"/>
              <a:buChar char="•"/>
            </a:pPr>
            <a:r>
              <a:rPr lang="en-US" sz="2200" kern="0" smtClean="0">
                <a:solidFill>
                  <a:srgbClr val="000000"/>
                </a:solidFill>
              </a:rPr>
              <a:t>257 single parent families are unemployed</a:t>
            </a:r>
          </a:p>
          <a:p>
            <a:pPr marL="1307272" lvl="7" indent="-342900" algn="l">
              <a:buFont typeface="Arial" panose="020B0604020202020204" pitchFamily="34" charset="0"/>
              <a:buChar char="•"/>
            </a:pPr>
            <a:r>
              <a:rPr lang="en-US" sz="2200" kern="0" smtClean="0">
                <a:solidFill>
                  <a:srgbClr val="000000"/>
                </a:solidFill>
              </a:rPr>
              <a:t>161 two parent families</a:t>
            </a:r>
          </a:p>
          <a:p>
            <a:pPr marL="1628729" lvl="8" indent="-342900" algn="l">
              <a:buFont typeface="Arial" panose="020B0604020202020204" pitchFamily="34" charset="0"/>
              <a:buChar char="•"/>
            </a:pPr>
            <a:r>
              <a:rPr lang="en-US" sz="2200" kern="0" smtClean="0">
                <a:solidFill>
                  <a:srgbClr val="000000"/>
                </a:solidFill>
              </a:rPr>
              <a:t>37 two parent families, both parents are unemployed</a:t>
            </a:r>
          </a:p>
          <a:p>
            <a:pPr marL="1307272" lvl="7" indent="-342900" algn="l">
              <a:buFont typeface="Arial" panose="020B0604020202020204" pitchFamily="34" charset="0"/>
              <a:buChar char="•"/>
            </a:pPr>
            <a:r>
              <a:rPr lang="en-US" sz="2200" kern="0" smtClean="0">
                <a:solidFill>
                  <a:srgbClr val="000000"/>
                </a:solidFill>
              </a:rPr>
              <a:t>239 families have less then a high school education</a:t>
            </a:r>
          </a:p>
          <a:p>
            <a:pPr marL="1307272" lvl="7" indent="-342900" algn="l">
              <a:buFont typeface="Arial" panose="020B0604020202020204" pitchFamily="34" charset="0"/>
              <a:buChar char="•"/>
            </a:pPr>
            <a:r>
              <a:rPr lang="en-US" sz="2200" kern="0" smtClean="0">
                <a:solidFill>
                  <a:srgbClr val="000000"/>
                </a:solidFill>
              </a:rPr>
              <a:t>228 enrolled families have a primary language other than English</a:t>
            </a:r>
          </a:p>
          <a:p>
            <a:pPr marL="0" lvl="1" algn="l"/>
            <a:endParaRPr lang="en-US" sz="22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4338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457200"/>
            <a:ext cx="8839200" cy="1524000"/>
          </a:xfrm>
        </p:spPr>
        <p:txBody>
          <a:bodyPr/>
          <a:lstStyle/>
          <a:p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Early Head Start 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Screening 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Outcomes</a:t>
            </a:r>
            <a:br>
              <a:rPr lang="en-US" sz="3600" i="1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Ages Birth – 3</a:t>
            </a:r>
            <a:br>
              <a:rPr lang="en-US" sz="3600" i="1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Percentage of children who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met developmental milestones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5" name="Chart 34"/>
          <p:cNvGraphicFramePr/>
          <p:nvPr>
            <p:extLst/>
          </p:nvPr>
        </p:nvGraphicFramePr>
        <p:xfrm>
          <a:off x="-381000" y="2472267"/>
          <a:ext cx="96012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/>
          <p:cNvSpPr/>
          <p:nvPr/>
        </p:nvSpPr>
        <p:spPr>
          <a:xfrm>
            <a:off x="457200" y="2311442"/>
            <a:ext cx="83820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Period </a:t>
            </a:r>
            <a:r>
              <a:rPr lang="en-US" sz="1050" dirty="0" smtClean="0">
                <a:solidFill>
                  <a:srgbClr val="000000"/>
                </a:solidFill>
                <a:latin typeface="Calibri" panose="020F0502020204030204" pitchFamily="34" charset="0"/>
              </a:rPr>
              <a:t>1  </a:t>
            </a:r>
            <a:r>
              <a:rPr lang="en-US" sz="1050" dirty="0" smtClean="0">
                <a:solidFill>
                  <a:srgbClr val="000000"/>
                </a:solidFill>
              </a:rPr>
              <a:t> </a:t>
            </a: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Period 2</a:t>
            </a:r>
            <a:r>
              <a:rPr lang="en-US" sz="1050" dirty="0">
                <a:solidFill>
                  <a:srgbClr val="000000"/>
                </a:solidFill>
              </a:rPr>
              <a:t> </a:t>
            </a:r>
            <a:r>
              <a:rPr lang="en-US" sz="1050" dirty="0" smtClean="0">
                <a:solidFill>
                  <a:srgbClr val="000000"/>
                </a:solidFill>
              </a:rPr>
              <a:t>  </a:t>
            </a:r>
            <a:r>
              <a:rPr lang="en-US" sz="1050" dirty="0" smtClean="0">
                <a:solidFill>
                  <a:srgbClr val="000000"/>
                </a:solidFill>
                <a:latin typeface="Calibri" panose="020F0502020204030204" pitchFamily="34" charset="0"/>
              </a:rPr>
              <a:t>Period </a:t>
            </a: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r>
              <a:rPr lang="en-US" sz="1050" dirty="0">
                <a:solidFill>
                  <a:srgbClr val="000000"/>
                </a:solidFill>
              </a:rPr>
              <a:t> </a:t>
            </a:r>
            <a:r>
              <a:rPr lang="en-US" sz="1050" dirty="0" smtClean="0">
                <a:solidFill>
                  <a:srgbClr val="000000"/>
                </a:solidFill>
              </a:rPr>
              <a:t>  </a:t>
            </a:r>
            <a:r>
              <a:rPr lang="en-US" sz="1050" dirty="0" smtClean="0">
                <a:solidFill>
                  <a:srgbClr val="000000"/>
                </a:solidFill>
                <a:latin typeface="Calibri" panose="020F0502020204030204" pitchFamily="34" charset="0"/>
              </a:rPr>
              <a:t>Period </a:t>
            </a: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r>
              <a:rPr lang="en-US" sz="1050" dirty="0">
                <a:solidFill>
                  <a:srgbClr val="000000"/>
                </a:solidFill>
              </a:rPr>
              <a:t> </a:t>
            </a:r>
            <a:r>
              <a:rPr lang="en-US" sz="1050" dirty="0" smtClean="0">
                <a:solidFill>
                  <a:srgbClr val="000000"/>
                </a:solidFill>
              </a:rPr>
              <a:t>  </a:t>
            </a:r>
            <a:r>
              <a:rPr lang="en-US" sz="1050" dirty="0" smtClean="0">
                <a:solidFill>
                  <a:srgbClr val="000000"/>
                </a:solidFill>
                <a:latin typeface="Calibri" panose="020F0502020204030204" pitchFamily="34" charset="0"/>
              </a:rPr>
              <a:t>Period </a:t>
            </a: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en-US" sz="1050" dirty="0">
                <a:solidFill>
                  <a:srgbClr val="000000"/>
                </a:solidFill>
              </a:rPr>
              <a:t> </a:t>
            </a:r>
            <a:r>
              <a:rPr lang="en-US" sz="1050" dirty="0" smtClean="0">
                <a:solidFill>
                  <a:srgbClr val="000000"/>
                </a:solidFill>
              </a:rPr>
              <a:t>  </a:t>
            </a:r>
            <a:r>
              <a:rPr lang="en-US" sz="1050" dirty="0" smtClean="0">
                <a:solidFill>
                  <a:srgbClr val="000000"/>
                </a:solidFill>
                <a:latin typeface="Calibri" panose="020F0502020204030204" pitchFamily="34" charset="0"/>
              </a:rPr>
              <a:t>Period </a:t>
            </a: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r>
              <a:rPr lang="en-US" sz="1050" dirty="0">
                <a:solidFill>
                  <a:srgbClr val="000000"/>
                </a:solidFill>
              </a:rPr>
              <a:t> </a:t>
            </a:r>
            <a:r>
              <a:rPr lang="en-US" sz="1050" dirty="0" smtClean="0">
                <a:solidFill>
                  <a:srgbClr val="000000"/>
                </a:solidFill>
              </a:rPr>
              <a:t>  </a:t>
            </a:r>
            <a:r>
              <a:rPr lang="en-US" sz="1050" dirty="0" smtClean="0">
                <a:solidFill>
                  <a:srgbClr val="000000"/>
                </a:solidFill>
                <a:latin typeface="Calibri" panose="020F0502020204030204" pitchFamily="34" charset="0"/>
              </a:rPr>
              <a:t>Period </a:t>
            </a: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r>
              <a:rPr lang="en-US" sz="1050" dirty="0">
                <a:solidFill>
                  <a:srgbClr val="000000"/>
                </a:solidFill>
              </a:rPr>
              <a:t> </a:t>
            </a:r>
            <a:r>
              <a:rPr lang="en-US" sz="1050" dirty="0" smtClean="0">
                <a:solidFill>
                  <a:srgbClr val="000000"/>
                </a:solidFill>
              </a:rPr>
              <a:t>  </a:t>
            </a:r>
            <a:r>
              <a:rPr lang="en-US" sz="1050" dirty="0" smtClean="0">
                <a:solidFill>
                  <a:srgbClr val="000000"/>
                </a:solidFill>
                <a:latin typeface="Calibri" panose="020F0502020204030204" pitchFamily="34" charset="0"/>
              </a:rPr>
              <a:t>Period </a:t>
            </a: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en-US" sz="1050" dirty="0">
                <a:solidFill>
                  <a:srgbClr val="000000"/>
                </a:solidFill>
              </a:rPr>
              <a:t> </a:t>
            </a:r>
            <a:r>
              <a:rPr lang="en-US" sz="1050" dirty="0" smtClean="0">
                <a:solidFill>
                  <a:srgbClr val="000000"/>
                </a:solidFill>
              </a:rPr>
              <a:t> </a:t>
            </a:r>
            <a:r>
              <a:rPr lang="en-US" sz="1050" dirty="0" smtClean="0">
                <a:solidFill>
                  <a:srgbClr val="000000"/>
                </a:solidFill>
                <a:latin typeface="Calibri" panose="020F0502020204030204" pitchFamily="34" charset="0"/>
              </a:rPr>
              <a:t>Period </a:t>
            </a: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r>
              <a:rPr lang="en-US" sz="1050" dirty="0">
                <a:solidFill>
                  <a:srgbClr val="000000"/>
                </a:solidFill>
              </a:rPr>
              <a:t> </a:t>
            </a:r>
            <a:r>
              <a:rPr lang="en-US" sz="1050" dirty="0" smtClean="0">
                <a:solidFill>
                  <a:srgbClr val="000000"/>
                </a:solidFill>
              </a:rPr>
              <a:t>  </a:t>
            </a:r>
            <a:r>
              <a:rPr lang="en-US" sz="1050" dirty="0" smtClean="0">
                <a:solidFill>
                  <a:srgbClr val="000000"/>
                </a:solidFill>
                <a:latin typeface="Calibri" panose="020F0502020204030204" pitchFamily="34" charset="0"/>
              </a:rPr>
              <a:t>Period </a:t>
            </a: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r>
              <a:rPr lang="en-US" sz="1050" dirty="0">
                <a:solidFill>
                  <a:srgbClr val="000000"/>
                </a:solidFill>
              </a:rPr>
              <a:t> </a:t>
            </a:r>
            <a:r>
              <a:rPr lang="en-US" sz="1050" dirty="0" smtClean="0">
                <a:solidFill>
                  <a:srgbClr val="000000"/>
                </a:solidFill>
              </a:rPr>
              <a:t> </a:t>
            </a:r>
            <a:r>
              <a:rPr lang="en-US" sz="1050" dirty="0" smtClean="0">
                <a:solidFill>
                  <a:srgbClr val="000000"/>
                </a:solidFill>
                <a:latin typeface="Calibri" panose="020F0502020204030204" pitchFamily="34" charset="0"/>
              </a:rPr>
              <a:t>Period </a:t>
            </a: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en-US" sz="1050" dirty="0">
                <a:solidFill>
                  <a:srgbClr val="000000"/>
                </a:solidFill>
              </a:rPr>
              <a:t> </a:t>
            </a:r>
            <a:r>
              <a:rPr lang="en-US" sz="1050" dirty="0" smtClean="0">
                <a:solidFill>
                  <a:srgbClr val="000000"/>
                </a:solidFill>
              </a:rPr>
              <a:t>  </a:t>
            </a:r>
            <a:r>
              <a:rPr lang="en-US" sz="1050" dirty="0" smtClean="0">
                <a:solidFill>
                  <a:srgbClr val="000000"/>
                </a:solidFill>
                <a:latin typeface="Calibri" panose="020F0502020204030204" pitchFamily="34" charset="0"/>
              </a:rPr>
              <a:t>Period </a:t>
            </a: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r>
              <a:rPr lang="en-US" sz="1050" dirty="0">
                <a:solidFill>
                  <a:srgbClr val="000000"/>
                </a:solidFill>
              </a:rPr>
              <a:t> </a:t>
            </a:r>
            <a:r>
              <a:rPr lang="en-US" sz="1050" dirty="0" smtClean="0">
                <a:solidFill>
                  <a:srgbClr val="000000"/>
                </a:solidFill>
              </a:rPr>
              <a:t>  </a:t>
            </a:r>
            <a:r>
              <a:rPr lang="en-US" sz="1050" dirty="0" smtClean="0">
                <a:solidFill>
                  <a:srgbClr val="000000"/>
                </a:solidFill>
                <a:latin typeface="Calibri" panose="020F0502020204030204" pitchFamily="34" charset="0"/>
              </a:rPr>
              <a:t>Period </a:t>
            </a: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r>
              <a:rPr lang="en-US" sz="1050" dirty="0">
                <a:solidFill>
                  <a:srgbClr val="000000"/>
                </a:solidFill>
              </a:rPr>
              <a:t> </a:t>
            </a:r>
            <a:r>
              <a:rPr lang="en-US" sz="1050" dirty="0" smtClean="0">
                <a:solidFill>
                  <a:srgbClr val="000000"/>
                </a:solidFill>
              </a:rPr>
              <a:t> </a:t>
            </a:r>
            <a:r>
              <a:rPr lang="en-US" sz="1050" dirty="0" smtClean="0">
                <a:solidFill>
                  <a:srgbClr val="000000"/>
                </a:solidFill>
                <a:latin typeface="Calibri" panose="020F0502020204030204" pitchFamily="34" charset="0"/>
              </a:rPr>
              <a:t>Period 2 </a:t>
            </a:r>
            <a:r>
              <a:rPr lang="en-US" sz="1050" dirty="0" smtClean="0">
                <a:solidFill>
                  <a:srgbClr val="000000"/>
                </a:solidFill>
              </a:rPr>
              <a:t> </a:t>
            </a: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Period 3</a:t>
            </a:r>
            <a:r>
              <a:rPr lang="en-US" sz="105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0266" y="2209800"/>
            <a:ext cx="1676400" cy="3352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5133" y="2209800"/>
            <a:ext cx="1676400" cy="3352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0" y="2209800"/>
            <a:ext cx="1676400" cy="3352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6400" y="2209800"/>
            <a:ext cx="1676400" cy="3352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62800" y="2209800"/>
            <a:ext cx="1676400" cy="3352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700" y="6123801"/>
            <a:ext cx="708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Percentages based on 58 children who completed program year out of the total enrollment of 117.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6336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457200"/>
            <a:ext cx="8839200" cy="1600200"/>
          </a:xfrm>
        </p:spPr>
        <p:txBody>
          <a:bodyPr/>
          <a:lstStyle/>
          <a:p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Early Head Start Screening Outcomes</a:t>
            </a:r>
            <a:br>
              <a:rPr lang="en-US" sz="3600" i="1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Ages Birth – 3</a:t>
            </a:r>
            <a:br>
              <a:rPr lang="en-US" sz="3600" i="1" dirty="0">
                <a:latin typeface="Times New Roman" pitchFamily="18" charset="0"/>
                <a:cs typeface="Times New Roman" pitchFamily="18" charset="0"/>
              </a:rPr>
            </a:b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2590800"/>
            <a:ext cx="7696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16 children identified as failing one or more learning areas during the year.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3 entered Early Head Start already receiving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    Early Intervention (EI) services.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Remaining 13 were referred to Early Intervention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    services.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8 of the 13 (61%) were found eligible to receive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    additional services through Early Intervention.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011269"/>
            <a:ext cx="2343150" cy="3124200"/>
          </a:xfrm>
          <a:prstGeom prst="rect">
            <a:avLst/>
          </a:prstGeom>
          <a:scene3d>
            <a:camera prst="orthographicFront">
              <a:rot lat="0" lon="0" rev="21299999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5481135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457200"/>
            <a:ext cx="8839200" cy="1524000"/>
          </a:xfrm>
        </p:spPr>
        <p:txBody>
          <a:bodyPr/>
          <a:lstStyle/>
          <a:p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Head Start Child Outcomes</a:t>
            </a:r>
            <a:br>
              <a:rPr lang="en-US" sz="3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Ages 3-5 Years</a:t>
            </a:r>
            <a:br>
              <a:rPr lang="en-US" sz="3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Percentage of children who meet or exceed developmental objectives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hart 3"/>
          <p:cNvGraphicFramePr/>
          <p:nvPr>
            <p:extLst/>
          </p:nvPr>
        </p:nvGraphicFramePr>
        <p:xfrm>
          <a:off x="228600" y="2438400"/>
          <a:ext cx="89154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708396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358063" cy="1143000"/>
          </a:xfrm>
        </p:spPr>
        <p:txBody>
          <a:bodyPr/>
          <a:lstStyle/>
          <a:p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Head Start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Achievements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4331" y="1795662"/>
            <a:ext cx="8458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Chamber of Commerce Confluence Award for great Partnerships/Collaborations with the Music Academy in Rockford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Full Enrollment in Early Head Start – very close in Head Start.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New Partnership with YMCA Children’s Learning Center to serve 15 children.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0860">
            <a:off x="1047937" y="3954460"/>
            <a:ext cx="2844800" cy="213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" t="9946" b="8792"/>
          <a:stretch/>
        </p:blipFill>
        <p:spPr>
          <a:xfrm rot="5794594">
            <a:off x="5157831" y="4231057"/>
            <a:ext cx="2748596" cy="178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299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358063" cy="838200"/>
          </a:xfrm>
        </p:spPr>
        <p:txBody>
          <a:bodyPr/>
          <a:lstStyle/>
          <a:p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Head Start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Areas for Improvement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0531" y="1676400"/>
            <a:ext cx="8305800" cy="4054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Reach full enrollment at Head Start Sites.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100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Develop Single </a:t>
            </a:r>
            <a:r>
              <a:rPr lang="en-US" dirty="0">
                <a:solidFill>
                  <a:srgbClr val="000000"/>
                </a:solidFill>
              </a:rPr>
              <a:t>Point of Entry with Rockford Public Schools Early </a:t>
            </a:r>
            <a:r>
              <a:rPr lang="en-US" dirty="0" smtClean="0">
                <a:solidFill>
                  <a:srgbClr val="000000"/>
                </a:solidFill>
              </a:rPr>
              <a:t>Childhood and other local early childhood agencies.  </a:t>
            </a:r>
            <a:endParaRPr lang="en-US" sz="105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5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Explore additional options for In-Kind in the </a:t>
            </a:r>
            <a:r>
              <a:rPr lang="en-US" dirty="0" smtClean="0">
                <a:solidFill>
                  <a:srgbClr val="000000"/>
                </a:solidFill>
              </a:rPr>
              <a:t>community.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Develop new polices and procedures to address the revised Head Start Performance Standards.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Full staffing of critical positions especially</a:t>
            </a:r>
          </a:p>
          <a:p>
            <a:pPr lvl="1" indent="-169863"/>
            <a:r>
              <a:rPr lang="en-US" dirty="0" smtClean="0">
                <a:solidFill>
                  <a:srgbClr val="000000"/>
                </a:solidFill>
              </a:rPr>
              <a:t>for bus drivers and teachers.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Complete proposal for new 5 year </a:t>
            </a:r>
          </a:p>
          <a:p>
            <a:pPr lvl="1" indent="-169863"/>
            <a:r>
              <a:rPr lang="en-US" dirty="0" smtClean="0">
                <a:solidFill>
                  <a:srgbClr val="000000"/>
                </a:solidFill>
              </a:rPr>
              <a:t>Head Start/Early Head Start grant.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193">
            <a:off x="5441790" y="3641685"/>
            <a:ext cx="1686784" cy="2883189"/>
          </a:xfrm>
          <a:prstGeom prst="rect">
            <a:avLst/>
          </a:prstGeom>
          <a:scene3d>
            <a:camera prst="obliqueTopRigh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34669944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174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 bwMode="auto">
            <a:xfrm>
              <a:off x="270164" y="6224155"/>
              <a:ext cx="1569027" cy="353290"/>
            </a:xfrm>
            <a:prstGeom prst="rect">
              <a:avLst/>
            </a:prstGeom>
            <a:solidFill>
              <a:srgbClr val="3A6F8C"/>
            </a:solidFill>
            <a:ln w="25400" cap="flat" cmpd="sng" algn="ctr">
              <a:solidFill>
                <a:srgbClr val="3A6F8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300" smtClean="0">
                <a:solidFill>
                  <a:srgbClr val="000000"/>
                </a:solidFill>
                <a:sym typeface="Gill Sans"/>
              </a:endParaRPr>
            </a:p>
          </p:txBody>
        </p:sp>
      </p:grpSp>
      <p:sp>
        <p:nvSpPr>
          <p:cNvPr id="31748" name="Subtitle 6"/>
          <p:cNvSpPr>
            <a:spLocks noGrp="1"/>
          </p:cNvSpPr>
          <p:nvPr>
            <p:ph type="subTitle" idx="1"/>
          </p:nvPr>
        </p:nvSpPr>
        <p:spPr>
          <a:xfrm>
            <a:off x="781050" y="3733800"/>
            <a:ext cx="75819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PRESENTED BY: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Vicki Manson – Housing and Program Manager</a:t>
            </a:r>
            <a:endParaRPr lang="en-US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Robert Wilhelmi – Neighborhood Standards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Supervisor</a:t>
            </a:r>
            <a:endParaRPr lang="en-US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7" name="Title 5"/>
          <p:cNvSpPr>
            <a:spLocks noGrp="1"/>
          </p:cNvSpPr>
          <p:nvPr>
            <p:ph type="ctrTitle" idx="4294967295"/>
          </p:nvPr>
        </p:nvSpPr>
        <p:spPr bwMode="auto">
          <a:xfrm>
            <a:off x="0" y="2130425"/>
            <a:ext cx="9144000" cy="147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Community and Economic Development</a:t>
            </a:r>
          </a:p>
        </p:txBody>
      </p:sp>
    </p:spTree>
    <p:extLst>
      <p:ext uri="{BB962C8B-B14F-4D97-AF65-F5344CB8AC3E}">
        <p14:creationId xmlns:p14="http://schemas.microsoft.com/office/powerpoint/2010/main" val="39386076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894086" y="5180335"/>
            <a:ext cx="7358063" cy="1195462"/>
          </a:xfrm>
        </p:spPr>
        <p:txBody>
          <a:bodyPr/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Community &amp; Economic Development Department</a:t>
            </a:r>
            <a:b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Key Strategic Initiatives</a:t>
            </a:r>
            <a:b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Content Placeholder 5"/>
          <p:cNvGraphicFramePr>
            <a:graphicFrameLocks/>
          </p:cNvGraphicFramePr>
          <p:nvPr>
            <p:extLst/>
          </p:nvPr>
        </p:nvGraphicFramePr>
        <p:xfrm>
          <a:off x="533400" y="914400"/>
          <a:ext cx="8228013" cy="3962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8013"/>
              </a:tblGrid>
              <a:tr h="598403">
                <a:tc>
                  <a:txBody>
                    <a:bodyPr/>
                    <a:lstStyle/>
                    <a:p>
                      <a:pPr marL="285750" marR="0" indent="-285750" algn="l" defTabSz="6428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Code Enforcement I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mprovement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84099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Neighborhood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Housing Improvement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84099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Commercial Corridors 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840999">
                <a:tc>
                  <a:txBody>
                    <a:bodyPr/>
                    <a:lstStyle/>
                    <a:p>
                      <a:pPr marL="285750" marR="0" lvl="0" indent="-285750" algn="l" defTabSz="6428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Global Trade Park - Land Use &amp; Marketing Plan</a:t>
                      </a:r>
                    </a:p>
                  </a:txBody>
                  <a:tcPr anchor="ctr">
                    <a:noFill/>
                  </a:tcPr>
                </a:tc>
              </a:tr>
              <a:tr h="84099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Central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Planning Area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472061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990600"/>
            <a:ext cx="8534400" cy="533400"/>
          </a:xfrm>
        </p:spPr>
        <p:txBody>
          <a:bodyPr/>
          <a:lstStyle/>
          <a:p>
            <a:pPr lvl="0">
              <a:defRPr/>
            </a:pPr>
            <a:r>
              <a:rPr lang="en-US" sz="3600" i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Rockford Police </a:t>
            </a:r>
            <a:r>
              <a:rPr lang="en-US" sz="3600" i="1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Department</a:t>
            </a:r>
            <a:br>
              <a:rPr lang="en-US" sz="3600" i="1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NIBRS Group A Offense Count 2015-2017</a:t>
            </a:r>
            <a:b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337" y="1143000"/>
            <a:ext cx="6791325" cy="512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030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35" tIns="45718" rIns="91435" bIns="45718" numCol="1" anchor="ctr" anchorCtr="1" compatLnSpc="1">
            <a:prstTxWarp prst="textNoShape">
              <a:avLst/>
            </a:prstTxWarp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CEDD – Neighborhood Development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noFill/>
        </p:spPr>
        <p:txBody>
          <a:bodyPr anchor="ctr" anchorCtr="1"/>
          <a:lstStyle/>
          <a:p>
            <a:r>
              <a:rPr lang="en-US" sz="2000" dirty="0">
                <a:latin typeface="Times New Roman" panose="02020603050405020304" pitchFamily="18" charset="0"/>
                <a:cs typeface="Times New Roman" pitchFamily="18" charset="0"/>
              </a:rPr>
              <a:t>PRESENTED BY: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Vicki Manson, Housing &amp; Program Manager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4664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CEDD – Neighborhood Development</a:t>
            </a:r>
            <a:br>
              <a:rPr lang="en-US" sz="3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Scorecard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838200" y="1276350"/>
          <a:ext cx="7143750" cy="4996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3" name="Worksheet" r:id="rId3" imgW="6210367" imgH="4343459" progId="Excel.Sheet.12">
                  <p:embed/>
                </p:oleObj>
              </mc:Choice>
              <mc:Fallback>
                <p:oleObj name="Worksheet" r:id="rId3" imgW="6210367" imgH="43434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200" y="1276350"/>
                        <a:ext cx="7143750" cy="49962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38356090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CEDD – Neighborhood Development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Dashboard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943600"/>
            <a:ext cx="6028726" cy="590071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762000" y="1273398"/>
          <a:ext cx="7243763" cy="4663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7" name="Worksheet" r:id="rId4" imgW="7781841" imgH="5010270" progId="Excel.Sheet.12">
                  <p:embed/>
                </p:oleObj>
              </mc:Choice>
              <mc:Fallback>
                <p:oleObj name="Worksheet" r:id="rId4" imgW="7781841" imgH="501027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2000" y="1273398"/>
                        <a:ext cx="7243763" cy="46636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2553284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CEDD – Neighborhood Development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Achievements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1295400"/>
            <a:ext cx="830580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Mow to Own program participants are in compliance. Nine total participants, including 3 new signed MOUs in 2017.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evaluating the housing stock of properties valued under $110,000, we are initiating a new streamlined housing rehabilitation program for 2018.</a:t>
            </a:r>
            <a:endParaRPr lang="en-US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Marketing efforts in 2017 included 58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marketing events (55 workshops 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attended by staff,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events with only materials provided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Continued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networking has created a steady flow of applicants for the housing programs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 $1.1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million 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obligated 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housing projects, including 10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homebuyers and 27 FAR rehabs alone. This was an increase of 61% for these two programs. </a:t>
            </a:r>
            <a:endParaRPr lang="en-US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Continue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enhance professional skills and become more knowledgeable of HUD rules and regulations through webinar training.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927466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CEDD – Neighborhood Development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Areas of Improvement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" y="1524000"/>
            <a:ext cx="8077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the number of lead-licensed rehabilitation contractors.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Maintain a pipeline of eligible Community Housing Development Organizations and develop quality projects.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Continuously evaluate programs to streamline efforts and maximize funding dollars to help as many applicants as possible. </a:t>
            </a:r>
          </a:p>
          <a:p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Update CDBG program policies and procedures.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0000"/>
                </a:solidFill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234249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35" tIns="45718" rIns="91435" bIns="45718" numCol="1" anchor="ctr" anchorCtr="1" compatLnSpc="1">
            <a:prstTxWarp prst="textNoShape">
              <a:avLst/>
            </a:prstTxWarp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CEDD – Neighborhood Standards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noFill/>
        </p:spPr>
        <p:txBody>
          <a:bodyPr anchor="ctr" anchorCtr="1"/>
          <a:lstStyle/>
          <a:p>
            <a:r>
              <a:rPr lang="en-US" sz="2000" dirty="0">
                <a:latin typeface="Times New Roman" panose="02020603050405020304" pitchFamily="18" charset="0"/>
                <a:cs typeface="Times New Roman" pitchFamily="18" charset="0"/>
              </a:rPr>
              <a:t>PRESENTED BY</a:t>
            </a:r>
            <a:r>
              <a:rPr lang="en-US" sz="2000" dirty="0" smtClean="0">
                <a:latin typeface="Times New Roman" panose="02020603050405020304" pitchFamily="18" charset="0"/>
                <a:cs typeface="Times New Roman" pitchFamily="18" charset="0"/>
              </a:rPr>
              <a:t>: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Robert Wilhelmi, Neighborhood Standards Supervisor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3712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CEDD – Construction &amp; Development Services</a:t>
            </a:r>
            <a:br>
              <a:rPr lang="en-US" sz="3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2017 Neighborhood Standards Code Enforcement Trends (Jan – Oct)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76200" y="5867400"/>
          <a:ext cx="2009775" cy="544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1" name="Worksheet" r:id="rId3" imgW="2495469" imgH="676271" progId="Excel.Sheet.12">
                  <p:embed/>
                </p:oleObj>
              </mc:Choice>
              <mc:Fallback>
                <p:oleObj name="Worksheet" r:id="rId3" imgW="2495469" imgH="67627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200" y="5867400"/>
                        <a:ext cx="2009775" cy="5446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30036"/>
            <a:ext cx="9067800" cy="446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87428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CEDD – Construction &amp; Development Services</a:t>
            </a:r>
            <a:br>
              <a:rPr lang="en-US" sz="3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2017 Neighborhood Standards Code Enforcement Case Trends (Jan – Oct)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195263" y="6019800"/>
          <a:ext cx="2009775" cy="544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0" name="Worksheet" r:id="rId3" imgW="2495469" imgH="676271" progId="Excel.Sheet.12">
                  <p:embed/>
                </p:oleObj>
              </mc:Choice>
              <mc:Fallback>
                <p:oleObj name="Worksheet" r:id="rId3" imgW="2495469" imgH="67627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263" y="6019800"/>
                        <a:ext cx="2009775" cy="5446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76200" y="5103846"/>
          <a:ext cx="6070600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1" name="Worksheet" r:id="rId5" imgW="7467600" imgH="1009708" progId="Excel.Sheet.12">
                  <p:embed/>
                </p:oleObj>
              </mc:Choice>
              <mc:Fallback>
                <p:oleObj name="Worksheet" r:id="rId5" imgW="7467600" imgH="100970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200" y="5103846"/>
                        <a:ext cx="6070600" cy="841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589830"/>
            <a:ext cx="9144000" cy="320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63617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048000"/>
            <a:ext cx="6477000" cy="3642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CEDD – Construction &amp; Development Services</a:t>
            </a:r>
            <a:br>
              <a:rPr lang="en-US" sz="3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2017 Weeds Abatement Program (Thru October 30) 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ubtitle 1"/>
          <p:cNvSpPr txBox="1">
            <a:spLocks/>
          </p:cNvSpPr>
          <p:nvPr/>
        </p:nvSpPr>
        <p:spPr>
          <a:xfrm>
            <a:off x="152400" y="1524000"/>
            <a:ext cx="8534400" cy="48006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sym typeface="Gill Sans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sym typeface="Gill Sans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sym typeface="Gill Sans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sym typeface="Gill Sans"/>
              </a:defRPr>
            </a:lvl5pPr>
            <a:lvl6pPr marL="321457" algn="ctr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sym typeface="Gill Sans"/>
              </a:defRPr>
            </a:lvl6pPr>
            <a:lvl7pPr marL="642915" algn="ctr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sym typeface="Gill Sans"/>
              </a:defRPr>
            </a:lvl7pPr>
            <a:lvl8pPr marL="964372" algn="ctr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sym typeface="Gill Sans"/>
              </a:defRPr>
            </a:lvl8pPr>
            <a:lvl9pPr marL="1285829" algn="ctr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sym typeface="Gill San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3/28/2017 - First weeds complaint received (</a:t>
            </a:r>
            <a:r>
              <a:rPr lang="en-US" sz="2000" kern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3/22 in 2016</a:t>
            </a:r>
            <a:r>
              <a:rPr lang="en-US" sz="2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8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1,726 </a:t>
            </a:r>
            <a:r>
              <a:rPr lang="en-US" sz="2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total </a:t>
            </a:r>
            <a:r>
              <a:rPr lang="en-US" sz="2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service requests for weeds resulting in 1,068 cases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8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5,621 total weeds cases started (</a:t>
            </a:r>
            <a:r>
              <a:rPr lang="en-US" sz="2000" kern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5,011 in all of 2016</a:t>
            </a:r>
            <a:r>
              <a:rPr lang="en-US" sz="2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), 12.2% increase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800" kern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28% or 1,510 are 1</a:t>
            </a:r>
            <a:r>
              <a:rPr lang="en-US" sz="2000" kern="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violations or outside 36 month probation </a:t>
            </a:r>
            <a:r>
              <a:rPr lang="en-US" sz="2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window </a:t>
            </a:r>
            <a:r>
              <a:rPr lang="en-US" sz="2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(</a:t>
            </a:r>
            <a:r>
              <a:rPr lang="en-US" sz="2000" kern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31% or 1,535 </a:t>
            </a:r>
            <a:r>
              <a:rPr lang="en-US" sz="20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in all of </a:t>
            </a:r>
            <a:r>
              <a:rPr lang="en-US" sz="2000" kern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2016</a:t>
            </a:r>
            <a:r>
              <a:rPr lang="en-US" sz="2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l"/>
            <a:endParaRPr lang="en-US" sz="8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800" kern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20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8001" t="4286" r="16857"/>
          <a:stretch/>
        </p:blipFill>
        <p:spPr>
          <a:xfrm>
            <a:off x="7010400" y="3276600"/>
            <a:ext cx="1943433" cy="2855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284725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CEDD – Construction &amp; Development Services</a:t>
            </a:r>
            <a:br>
              <a:rPr lang="en-US" sz="3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2017 City-Wide Tobacco Sweep (March – Current)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ubtitle 1"/>
          <p:cNvSpPr txBox="1">
            <a:spLocks/>
          </p:cNvSpPr>
          <p:nvPr/>
        </p:nvSpPr>
        <p:spPr>
          <a:xfrm>
            <a:off x="76200" y="1371600"/>
            <a:ext cx="6324600" cy="48006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sym typeface="Gill Sans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sym typeface="Gill Sans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sym typeface="Gill Sans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sym typeface="Gill Sans"/>
              </a:defRPr>
            </a:lvl5pPr>
            <a:lvl6pPr marL="321457" algn="ctr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sym typeface="Gill Sans"/>
              </a:defRPr>
            </a:lvl6pPr>
            <a:lvl7pPr marL="642915" algn="ctr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sym typeface="Gill Sans"/>
              </a:defRPr>
            </a:lvl7pPr>
            <a:lvl8pPr marL="964372" algn="ctr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sym typeface="Gill Sans"/>
              </a:defRPr>
            </a:lvl8pPr>
            <a:lvl9pPr marL="1285829" algn="ctr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sym typeface="Gill San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Comprehensive </a:t>
            </a:r>
            <a:r>
              <a:rPr lang="en-US" sz="2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nspection of 164 businesses,             147 with active Tobacco License on record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8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49 businesses found to be in violation, violations </a:t>
            </a:r>
            <a:r>
              <a:rPr lang="en-US" sz="2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nclude: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800" kern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sz="2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Signage (55)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sz="2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SUP Conditions </a:t>
            </a:r>
            <a:r>
              <a:rPr lang="en-US" sz="2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(51</a:t>
            </a:r>
            <a:r>
              <a:rPr lang="en-US" sz="2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sz="2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No City Tobacco License (29)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sz="2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Sale of drug paraphernalia items/pipes (20)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sz="2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City Tobacco License not </a:t>
            </a:r>
            <a:r>
              <a:rPr lang="en-US" sz="2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isplayed </a:t>
            </a:r>
            <a:r>
              <a:rPr lang="en-US" sz="2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(33</a:t>
            </a:r>
            <a:r>
              <a:rPr lang="en-US" sz="2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sz="2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Exterior property/landscaping violations (14)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sz="2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Bars on windows/doors (8)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sz="2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Tobacco Licenses Nontransferable (3) </a:t>
            </a:r>
            <a:endParaRPr lang="en-US" sz="2000" kern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sz="2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Amusement License required (3) 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sz="2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Operating during unapproved business hours (3)</a:t>
            </a:r>
            <a:endParaRPr lang="en-US" sz="20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sz="2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Alcohol related (3)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800" kern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$60,500 in fines assessed, $50,250 paid to date (84%)</a:t>
            </a:r>
          </a:p>
          <a:p>
            <a:pPr algn="l"/>
            <a:endParaRPr lang="en-US" sz="8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800" kern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20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423" y="2492213"/>
            <a:ext cx="1714977" cy="1286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5" r="13303" b="4520"/>
          <a:stretch/>
        </p:blipFill>
        <p:spPr>
          <a:xfrm>
            <a:off x="6093091" y="2543533"/>
            <a:ext cx="3012809" cy="3636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31111" r="25832" b="36666"/>
          <a:stretch/>
        </p:blipFill>
        <p:spPr>
          <a:xfrm>
            <a:off x="5715000" y="1306045"/>
            <a:ext cx="3200400" cy="1237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528732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749" y="152400"/>
            <a:ext cx="9010503" cy="1371600"/>
          </a:xfrm>
        </p:spPr>
        <p:txBody>
          <a:bodyPr/>
          <a:lstStyle/>
          <a:p>
            <a:pPr lvl="0">
              <a:defRPr/>
            </a:pPr>
            <a:r>
              <a:rPr lang="en-US" sz="3600" i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Rockford Police </a:t>
            </a:r>
            <a:r>
              <a:rPr lang="en-US" sz="3600" i="1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Department</a:t>
            </a:r>
            <a:br>
              <a:rPr lang="en-US" sz="3600" i="1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Group A Comparison </a:t>
            </a:r>
            <a:b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Violent Crimes / Property Crimes</a:t>
            </a:r>
            <a:endParaRPr lang="en-US" sz="2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12" y="3276600"/>
            <a:ext cx="8143875" cy="495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57" y="1992886"/>
            <a:ext cx="8814486" cy="86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031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sz="3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CEDD – Construction &amp; Development Services</a:t>
            </a:r>
            <a:br>
              <a:rPr lang="en-US" sz="3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2017 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Sanitation Statistics (Jan </a:t>
            </a: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Sep)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492" y="1676400"/>
            <a:ext cx="3495691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80" y="4191000"/>
            <a:ext cx="2861582" cy="1904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46" y="1295400"/>
            <a:ext cx="5414400" cy="27724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46" y="4085508"/>
            <a:ext cx="5414400" cy="277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48898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sz="3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CEDD – Construction &amp; Development Services</a:t>
            </a:r>
            <a:br>
              <a:rPr lang="en-US" sz="3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2017 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Electronic Waste Program </a:t>
            </a: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(Jan – 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Sep)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752600"/>
            <a:ext cx="821533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70409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CEDD – Construction &amp; Development Services</a:t>
            </a:r>
            <a:br>
              <a:rPr lang="en-US" sz="3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Achievements/Improvements (June – Current)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ubtitle 1"/>
          <p:cNvSpPr txBox="1">
            <a:spLocks/>
          </p:cNvSpPr>
          <p:nvPr/>
        </p:nvSpPr>
        <p:spPr>
          <a:xfrm>
            <a:off x="152400" y="1371600"/>
            <a:ext cx="5791200" cy="48006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sym typeface="Gill Sans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sym typeface="Gill Sans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sym typeface="Gill Sans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sym typeface="Gill Sans"/>
              </a:defRPr>
            </a:lvl5pPr>
            <a:lvl6pPr marL="321457" algn="ctr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sym typeface="Gill Sans"/>
              </a:defRPr>
            </a:lvl6pPr>
            <a:lvl7pPr marL="642915" algn="ctr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sym typeface="Gill Sans"/>
              </a:defRPr>
            </a:lvl7pPr>
            <a:lvl8pPr marL="964372" algn="ctr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sym typeface="Gill Sans"/>
              </a:defRPr>
            </a:lvl8pPr>
            <a:lvl9pPr marL="1285829" algn="ctr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sym typeface="Gill San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8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Achievements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800" kern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sz="2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2017 Tobacco Business Sweep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sz="2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Represented at Trunk or Treat and        National Night Out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sz="2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Provided sanitation/disposal assistance for Project 1013</a:t>
            </a:r>
            <a:endParaRPr lang="en-US" sz="20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sz="2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Relocation of E-Waste program to KNIB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sz="2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Weeds Ordinance violation height reduced from 10 inches to 8 inches, effective 2018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800" kern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Future Areas of Improvement</a:t>
            </a:r>
            <a:endParaRPr lang="en-US" sz="2000" b="1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8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sz="2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Improved Zoning Ticket Program     (anticipated November 2017 commencement)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sz="2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Improve fine collection process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sz="2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Improve Used Tire Collection Program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sz="2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Revise/Strengthen Tobacco/Liquor Ordinances</a:t>
            </a:r>
            <a:endParaRPr lang="en-US" sz="20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8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800" kern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20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92"/>
          <a:stretch/>
        </p:blipFill>
        <p:spPr>
          <a:xfrm>
            <a:off x="6019800" y="1371600"/>
            <a:ext cx="3048780" cy="4505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2375905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174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 bwMode="auto">
            <a:xfrm>
              <a:off x="270164" y="6224155"/>
              <a:ext cx="1569027" cy="353290"/>
            </a:xfrm>
            <a:prstGeom prst="rect">
              <a:avLst/>
            </a:prstGeom>
            <a:solidFill>
              <a:srgbClr val="3A6F8C"/>
            </a:solidFill>
            <a:ln w="25400" cap="flat" cmpd="sng" algn="ctr">
              <a:solidFill>
                <a:srgbClr val="3A6F8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300" dirty="0" smtClean="0">
                <a:solidFill>
                  <a:srgbClr val="000000"/>
                </a:solidFill>
                <a:sym typeface="Gill Sans"/>
              </a:endParaRPr>
            </a:p>
          </p:txBody>
        </p:sp>
      </p:grpSp>
      <p:sp>
        <p:nvSpPr>
          <p:cNvPr id="31748" name="Subtitle 6"/>
          <p:cNvSpPr>
            <a:spLocks noGrp="1"/>
          </p:cNvSpPr>
          <p:nvPr>
            <p:ph type="subTitle" idx="1"/>
          </p:nvPr>
        </p:nvSpPr>
        <p:spPr>
          <a:xfrm>
            <a:off x="1028700" y="3733800"/>
            <a:ext cx="70866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PRESENTED BY: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Gus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Saros –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Customer Service Supervisor</a:t>
            </a:r>
          </a:p>
        </p:txBody>
      </p:sp>
      <p:sp>
        <p:nvSpPr>
          <p:cNvPr id="31747" name="Title 5"/>
          <p:cNvSpPr>
            <a:spLocks noGrp="1"/>
          </p:cNvSpPr>
          <p:nvPr>
            <p:ph type="ctrTitle" idx="4294967295"/>
          </p:nvPr>
        </p:nvSpPr>
        <p:spPr bwMode="auto">
          <a:xfrm>
            <a:off x="0" y="2130425"/>
            <a:ext cx="9144000" cy="147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Finance Department</a:t>
            </a:r>
          </a:p>
        </p:txBody>
      </p:sp>
    </p:spTree>
    <p:extLst>
      <p:ext uri="{BB962C8B-B14F-4D97-AF65-F5344CB8AC3E}">
        <p14:creationId xmlns:p14="http://schemas.microsoft.com/office/powerpoint/2010/main" val="8324523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Finance Department-Customer Service</a:t>
            </a:r>
            <a:br>
              <a:rPr lang="en-US" sz="3600" i="1" dirty="0" smtClean="0">
                <a:latin typeface="Times New Roman" pitchFamily="18" charset="0"/>
                <a:cs typeface="Times New Roman" pitchFamily="18" charset="0"/>
              </a:rPr>
            </a:b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9173029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07136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Finance Department-Customer Service 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Call Volume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/>
          </p:nvPr>
        </p:nvGraphicFramePr>
        <p:xfrm>
          <a:off x="152400" y="682534"/>
          <a:ext cx="8839200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46979079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Finance-Customer Service Center</a:t>
            </a:r>
            <a:br>
              <a:rPr lang="en-US" sz="3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Wrap Up Code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Chart 4"/>
          <p:cNvGraphicFramePr>
            <a:graphicFrameLocks noGrp="1"/>
          </p:cNvGraphicFramePr>
          <p:nvPr>
            <p:extLst/>
          </p:nvPr>
        </p:nvGraphicFramePr>
        <p:xfrm>
          <a:off x="236220" y="1371600"/>
          <a:ext cx="867156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16490522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" y="457200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Gill Sans"/>
              </a:rPr>
              <a:t>Finance </a:t>
            </a:r>
            <a:r>
              <a:rPr lang="en-US" sz="3600" i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Gill Sans"/>
              </a:rPr>
              <a:t>Department- Customer </a:t>
            </a:r>
            <a:r>
              <a:rPr lang="en-US" sz="36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Gill Sans"/>
              </a:rPr>
              <a:t>Service 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838200" y="1447800"/>
          <a:ext cx="7543799" cy="4876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46547519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" y="457200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Gill Sans"/>
              </a:rPr>
              <a:t>Finance </a:t>
            </a:r>
            <a:r>
              <a:rPr lang="en-US" sz="3600" i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Gill Sans"/>
              </a:rPr>
              <a:t>Department- Customer </a:t>
            </a:r>
            <a:r>
              <a:rPr lang="en-US" sz="36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Gill Sans"/>
              </a:rPr>
              <a:t>Service 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457200" y="1447800"/>
          <a:ext cx="8220076" cy="4724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09858267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153046"/>
            <a:ext cx="7413948" cy="828154"/>
          </a:xfrm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600" i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Finance Department- Customer Service </a:t>
            </a:r>
            <a:r>
              <a:rPr lang="en-US" sz="1800" kern="1200" dirty="0">
                <a:solidFill>
                  <a:srgbClr val="000000"/>
                </a:solidFill>
                <a:ea typeface="+mn-ea"/>
                <a:cs typeface="+mn-cs"/>
              </a:rPr>
              <a:t/>
            </a:r>
            <a:br>
              <a:rPr lang="en-US" sz="1800" kern="1200" dirty="0">
                <a:solidFill>
                  <a:srgbClr val="000000"/>
                </a:solidFill>
                <a:ea typeface="+mn-ea"/>
                <a:cs typeface="+mn-cs"/>
              </a:rPr>
            </a:b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988462" y="1447800"/>
          <a:ext cx="7263687" cy="4500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1913742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926" y="304800"/>
            <a:ext cx="7490149" cy="990600"/>
          </a:xfrm>
        </p:spPr>
        <p:txBody>
          <a:bodyPr/>
          <a:lstStyle/>
          <a:p>
            <a:r>
              <a:rPr lang="en-US" sz="3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Rockford Police </a:t>
            </a:r>
            <a:r>
              <a:rPr lang="en-US" sz="3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Department</a:t>
            </a:r>
            <a:br>
              <a:rPr lang="en-US" sz="3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Aggravated Battery / Shots Fired 2014-2017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429" y="1289222"/>
            <a:ext cx="7343142" cy="49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070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868412"/>
          </a:xfrm>
        </p:spPr>
        <p:txBody>
          <a:bodyPr/>
          <a:lstStyle/>
          <a:p>
            <a:r>
              <a:rPr lang="en-US" sz="3200" dirty="0" smtClean="0"/>
              <a:t>Customer Service Center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u="sng" dirty="0"/>
              <a:t>Accomplishments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Implementation of Private </a:t>
            </a:r>
            <a:r>
              <a:rPr lang="en-US" dirty="0"/>
              <a:t>P</a:t>
            </a:r>
            <a:r>
              <a:rPr lang="en-US" dirty="0" smtClean="0"/>
              <a:t>roperty Tree Removal Loan Program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Launch of a “Clean-up” customer account information update</a:t>
            </a:r>
          </a:p>
          <a:p>
            <a:pPr algn="l"/>
            <a:endParaRPr lang="en-US" dirty="0" smtClean="0"/>
          </a:p>
          <a:p>
            <a:pPr algn="l"/>
            <a:endParaRPr lang="en-US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/>
              <a:t>Improve communication across City departments to ensure we have the most up to date information to assist customers</a:t>
            </a:r>
          </a:p>
          <a:p>
            <a:pPr algn="l"/>
            <a:endParaRPr lang="en-US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1600" u="sng" dirty="0"/>
              <a:t>Areas of Improvement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Continue to communicate with other departments to find solutions on pending issues affecting our billing and setting up processes in place to increase efficiency.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Work on a timeline to implement Citizen’s Self Service and revise forms/documents in preparation for upcoming changes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681637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8313" y="0"/>
            <a:ext cx="9144000" cy="6858000"/>
            <a:chOff x="0" y="0"/>
            <a:chExt cx="9144000" cy="6858000"/>
          </a:xfrm>
        </p:grpSpPr>
        <p:pic>
          <p:nvPicPr>
            <p:cNvPr id="3174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 bwMode="auto">
            <a:xfrm>
              <a:off x="270164" y="6224155"/>
              <a:ext cx="1569027" cy="353290"/>
            </a:xfrm>
            <a:prstGeom prst="rect">
              <a:avLst/>
            </a:prstGeom>
            <a:solidFill>
              <a:srgbClr val="3A6F8C"/>
            </a:solidFill>
            <a:ln w="25400" cap="flat" cmpd="sng" algn="ctr">
              <a:solidFill>
                <a:srgbClr val="3A6F8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300" smtClean="0">
                <a:solidFill>
                  <a:srgbClr val="000000"/>
                </a:solidFill>
                <a:sym typeface="Gill Sans"/>
              </a:endParaRPr>
            </a:p>
          </p:txBody>
        </p:sp>
      </p:grpSp>
      <p:sp>
        <p:nvSpPr>
          <p:cNvPr id="31748" name="Subtitle 6"/>
          <p:cNvSpPr>
            <a:spLocks noGrp="1"/>
          </p:cNvSpPr>
          <p:nvPr>
            <p:ph type="subTitle" idx="1"/>
          </p:nvPr>
        </p:nvSpPr>
        <p:spPr>
          <a:xfrm>
            <a:off x="1020387" y="3232438"/>
            <a:ext cx="7086600" cy="1752600"/>
          </a:xfrm>
        </p:spPr>
        <p:txBody>
          <a:bodyPr/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PRESENTED 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Kyle 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Saunders – Water Superintendent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Mitch Leatherby – Street &amp; Transportation Superintendent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Kwame Calvin – Assistant 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Street Superintendent 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7" name="Title 5"/>
          <p:cNvSpPr>
            <a:spLocks noGrp="1"/>
          </p:cNvSpPr>
          <p:nvPr>
            <p:ph type="ctrTitle" idx="4294967295"/>
          </p:nvPr>
        </p:nvSpPr>
        <p:spPr bwMode="auto">
          <a:xfrm>
            <a:off x="-8313" y="1642052"/>
            <a:ext cx="9144000" cy="147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Public Works </a:t>
            </a:r>
          </a:p>
        </p:txBody>
      </p:sp>
    </p:spTree>
    <p:extLst>
      <p:ext uri="{BB962C8B-B14F-4D97-AF65-F5344CB8AC3E}">
        <p14:creationId xmlns:p14="http://schemas.microsoft.com/office/powerpoint/2010/main" val="35739218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892969" y="5029200"/>
            <a:ext cx="7358063" cy="1447800"/>
          </a:xfrm>
        </p:spPr>
        <p:txBody>
          <a:bodyPr/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PUBLIC WORKS</a:t>
            </a:r>
            <a:b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Key Strategic Initiatives</a:t>
            </a:r>
            <a:b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49818452"/>
              </p:ext>
            </p:extLst>
          </p:nvPr>
        </p:nvGraphicFramePr>
        <p:xfrm>
          <a:off x="457994" y="914400"/>
          <a:ext cx="8228013" cy="42298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80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98403">
                <a:tc>
                  <a:txBody>
                    <a:bodyPr/>
                    <a:lstStyle/>
                    <a:p>
                      <a:pPr marL="342900" marR="0" lvl="0" indent="-342900" algn="l" defTabSz="6429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Balanced infrastructure system inclusive of road, rail, parking, pedestrian and alternative modes of transportation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40999">
                <a:tc>
                  <a:txBody>
                    <a:bodyPr/>
                    <a:lstStyle/>
                    <a:p>
                      <a:pPr marL="342900" marR="0" lvl="0" indent="-342900" algn="l" defTabSz="6429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Improved infrastructure &amp; redevelopment to attract businesses to the City of Rockford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40999">
                <a:tc>
                  <a:txBody>
                    <a:bodyPr/>
                    <a:lstStyle/>
                    <a:p>
                      <a:pPr marL="342900" marR="0" lvl="0" indent="-342900" algn="l" defTabSz="6429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Street maintenance program which provides commuters with clean, safe and well-maintained streets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40999">
                <a:tc>
                  <a:txBody>
                    <a:bodyPr/>
                    <a:lstStyle/>
                    <a:p>
                      <a:pPr marL="342900" marR="0" lvl="0" indent="-342900" algn="l" defTabSz="6428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Operate and maintain the public water system in a manner that protects public health and enhances the community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40999">
                <a:tc>
                  <a:txBody>
                    <a:bodyPr/>
                    <a:lstStyle/>
                    <a:p>
                      <a:pPr marL="342900" marR="0" lvl="0" indent="-342900" algn="l" defTabSz="6429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Maintain a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stormwater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management program that protects the public and the environment while enhancing the community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19127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35" tIns="45718" rIns="91435" bIns="45718" numCol="1" anchor="ctr" anchorCtr="1" compatLnSpc="1">
            <a:prstTxWarp prst="textNoShape">
              <a:avLst/>
            </a:prstTxWarp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Water Division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886200"/>
            <a:ext cx="6400354" cy="1752451"/>
          </a:xfrm>
          <a:noFill/>
        </p:spPr>
        <p:txBody>
          <a:bodyPr anchor="ctr" anchorCtr="1"/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itchFamily="18" charset="0"/>
              </a:rPr>
              <a:t>Presented by:</a:t>
            </a: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itchFamily="18" charset="0"/>
              </a:rPr>
              <a:t>Kyle Saunders</a:t>
            </a: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itchFamily="18" charset="0"/>
              </a:rPr>
              <a:t>Water Superintendent</a:t>
            </a:r>
          </a:p>
          <a:p>
            <a:endParaRPr lang="en-US" sz="20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09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Water Division</a:t>
            </a:r>
            <a:br>
              <a:rPr lang="en-US" sz="3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Dashboard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28" y="1346433"/>
            <a:ext cx="8793344" cy="479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50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Water Division</a:t>
            </a:r>
            <a:br>
              <a:rPr lang="en-US" sz="3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Water Production (YTD)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800100" y="1676400"/>
          <a:ext cx="75438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575304" y="1880842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-1.8%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5839" y="1978378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-2.4%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36375" y="2050119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-2.1%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17664" y="2147655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-1.0%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5124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Water Division</a:t>
            </a:r>
            <a:br>
              <a:rPr lang="en-US" sz="3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Revenue Budget to Actual - Variance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/>
          </p:nvPr>
        </p:nvGraphicFramePr>
        <p:xfrm>
          <a:off x="704850" y="1676400"/>
          <a:ext cx="77343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1755080" y="5029200"/>
            <a:ext cx="76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-0.14%</a:t>
            </a:r>
            <a:endParaRPr lang="en-US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46778" y="5029200"/>
            <a:ext cx="76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-0.84%</a:t>
            </a:r>
            <a:endParaRPr lang="en-US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78114" y="5029200"/>
            <a:ext cx="76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-1.17%</a:t>
            </a:r>
            <a:endParaRPr lang="en-US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00758" y="5022937"/>
            <a:ext cx="76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-1.59%</a:t>
            </a:r>
            <a:endParaRPr lang="en-US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23401" y="5029200"/>
            <a:ext cx="76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-2.16%</a:t>
            </a:r>
            <a:endParaRPr lang="en-US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53763" y="5029200"/>
            <a:ext cx="76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-2.91%</a:t>
            </a:r>
            <a:endParaRPr lang="en-US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44747" y="5029200"/>
            <a:ext cx="76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-1.68%</a:t>
            </a:r>
            <a:endParaRPr lang="en-US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557914" y="5029200"/>
            <a:ext cx="694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-1.33%</a:t>
            </a:r>
            <a:endParaRPr lang="en-US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67781" y="5029200"/>
            <a:ext cx="76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-0.57%</a:t>
            </a:r>
            <a:endParaRPr lang="en-US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12980" y="5010411"/>
            <a:ext cx="76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+0.51%</a:t>
            </a:r>
            <a:endParaRPr lang="en-US" sz="11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2"/>
          <p:cNvSpPr txBox="1"/>
          <p:nvPr/>
        </p:nvSpPr>
        <p:spPr>
          <a:xfrm>
            <a:off x="6907374" y="1371600"/>
            <a:ext cx="1162050" cy="66675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Revenues are $</a:t>
            </a:r>
            <a:r>
              <a:rPr lang="en-US" sz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145,653 </a:t>
            </a:r>
            <a:r>
              <a:rPr lang="en-US" sz="1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over</a:t>
            </a:r>
            <a:r>
              <a:rPr lang="en-US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budget</a:t>
            </a:r>
            <a:endParaRPr lang="en-US" sz="1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Connector 35"/>
          <p:cNvCxnSpPr/>
          <p:nvPr/>
        </p:nvCxnSpPr>
        <p:spPr bwMode="auto">
          <a:xfrm flipH="1">
            <a:off x="6886576" y="1905000"/>
            <a:ext cx="276224" cy="542925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284520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/>
          <p:cNvSpPr txBox="1">
            <a:spLocks/>
          </p:cNvSpPr>
          <p:nvPr/>
        </p:nvSpPr>
        <p:spPr bwMode="auto">
          <a:xfrm>
            <a:off x="894085" y="30480"/>
            <a:ext cx="7358063" cy="129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3" tIns="35713" rIns="35713" bIns="35713" numCol="1" anchor="b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/>
                <a:sym typeface="Gill Sans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/>
                <a:sym typeface="Gill Sans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/>
                <a:sym typeface="Gill Sans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/>
                <a:sym typeface="Gill Sans"/>
              </a:defRPr>
            </a:lvl5pPr>
            <a:lvl6pPr marL="321457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/>
                <a:sym typeface="Gill Sans"/>
              </a:defRPr>
            </a:lvl6pPr>
            <a:lvl7pPr marL="642915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/>
                <a:sym typeface="Gill Sans"/>
              </a:defRPr>
            </a:lvl7pPr>
            <a:lvl8pPr marL="96437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/>
                <a:sym typeface="Gill Sans"/>
              </a:defRPr>
            </a:lvl8pPr>
            <a:lvl9pPr marL="1285829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/>
                <a:sym typeface="Gill Sans"/>
              </a:defRPr>
            </a:lvl9pPr>
          </a:lstStyle>
          <a:p>
            <a:r>
              <a:rPr lang="en-US" sz="3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Water Division </a:t>
            </a:r>
          </a:p>
          <a:p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Summer Operations Statistics (YTD)</a:t>
            </a:r>
            <a:endParaRPr lang="en-US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708349" y="1600200"/>
          <a:ext cx="7543799" cy="417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1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6705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</a:p>
                    <a:p>
                      <a:pPr algn="ctr"/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Actual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</a:p>
                    <a:p>
                      <a:pPr algn="ctr"/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Forecast Complete (#)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Forecast</a:t>
                      </a:r>
                    </a:p>
                    <a:p>
                      <a:pPr algn="ctr"/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Complete</a:t>
                      </a:r>
                      <a:r>
                        <a:rPr lang="en-US" sz="15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(%)</a:t>
                      </a:r>
                      <a:endParaRPr lang="en-US" sz="15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Performance</a:t>
                      </a:r>
                      <a:r>
                        <a:rPr lang="en-US" sz="15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Indicator</a:t>
                      </a:r>
                      <a:endParaRPr lang="en-US" sz="15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Hydrant Flushing Miles</a:t>
                      </a:r>
                    </a:p>
                    <a:p>
                      <a:pPr marL="0" algn="ctr" defTabSz="642915" rtl="0" eaLnBrk="1" latinLnBrk="0" hangingPunct="1"/>
                      <a:r>
                        <a:rPr lang="en-US" sz="1100" kern="1200" dirty="0" smtClean="0">
                          <a:solidFill>
                            <a:srgbClr val="8B8E0B"/>
                          </a:solidFill>
                          <a:latin typeface="+mn-lt"/>
                          <a:ea typeface="+mn-ea"/>
                          <a:cs typeface="+mn-cs"/>
                        </a:rPr>
                        <a:t>(Apr-Nov)</a:t>
                      </a:r>
                      <a:endParaRPr lang="en-US" sz="1100" kern="1200" dirty="0">
                        <a:solidFill>
                          <a:srgbClr val="8B8E0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120%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Hydrant PM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rgbClr val="8B8E0B"/>
                          </a:solidFill>
                        </a:rPr>
                        <a:t>(Apr-Nov)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1035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1055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176%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Hydrant Painting</a:t>
                      </a:r>
                    </a:p>
                    <a:p>
                      <a:pPr algn="ctr"/>
                      <a:r>
                        <a:rPr lang="en-US" sz="1050" dirty="0" smtClean="0">
                          <a:solidFill>
                            <a:srgbClr val="8B8E0B"/>
                          </a:solidFill>
                        </a:rPr>
                        <a:t>(Apr-Oct)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815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146%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pPr marL="0" algn="ctr" defTabSz="642915" rtl="0" eaLnBrk="1" latinLnBrk="0" hangingPunct="1"/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Fireflow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Testing</a:t>
                      </a:r>
                    </a:p>
                    <a:p>
                      <a:pPr marL="0" algn="ctr" defTabSz="642915" rtl="0" eaLnBrk="1" latinLnBrk="0" hangingPunct="1"/>
                      <a:r>
                        <a:rPr lang="en-US" sz="1050" kern="1200" dirty="0" smtClean="0">
                          <a:solidFill>
                            <a:srgbClr val="8B8E0B"/>
                          </a:solidFill>
                          <a:latin typeface="+mn-lt"/>
                          <a:ea typeface="+mn-ea"/>
                          <a:cs typeface="+mn-cs"/>
                        </a:rPr>
                        <a:t>(Sep-Nov)</a:t>
                      </a:r>
                      <a:endParaRPr lang="en-US" sz="1050" kern="1200" dirty="0">
                        <a:solidFill>
                          <a:srgbClr val="8B8E0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72%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ERT Replacement</a:t>
                      </a:r>
                    </a:p>
                    <a:p>
                      <a:pPr algn="ctr"/>
                      <a:r>
                        <a:rPr lang="en-US" sz="1050" dirty="0" smtClean="0">
                          <a:solidFill>
                            <a:srgbClr val="8B8E0B"/>
                          </a:solidFill>
                        </a:rPr>
                        <a:t>(Mar-Nov)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2334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2710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80%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" name="Oval 2"/>
          <p:cNvSpPr/>
          <p:nvPr/>
        </p:nvSpPr>
        <p:spPr bwMode="auto">
          <a:xfrm>
            <a:off x="7451852" y="2586361"/>
            <a:ext cx="381000" cy="3048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300" smtClean="0">
              <a:solidFill>
                <a:srgbClr val="000000"/>
              </a:solidFill>
              <a:sym typeface="Gill Sans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7451852" y="3300125"/>
            <a:ext cx="381000" cy="3048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300" smtClean="0">
              <a:solidFill>
                <a:srgbClr val="000000"/>
              </a:solidFill>
              <a:sym typeface="Gill Sans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7451852" y="4617255"/>
            <a:ext cx="381000" cy="3048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300" smtClean="0">
              <a:solidFill>
                <a:srgbClr val="000000"/>
              </a:solidFill>
              <a:sym typeface="Gill Sans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7451852" y="3975789"/>
            <a:ext cx="381000" cy="3048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300" smtClean="0">
              <a:solidFill>
                <a:srgbClr val="000000"/>
              </a:solidFill>
              <a:sym typeface="Gill Sans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7451852" y="5258721"/>
            <a:ext cx="381000" cy="3048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300" smtClean="0">
              <a:solidFill>
                <a:srgbClr val="000000"/>
              </a:solidFill>
              <a:sym typeface="Gill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10678" y="4474277"/>
            <a:ext cx="244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*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18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36" y="1372299"/>
            <a:ext cx="4621198" cy="488367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Water Division</a:t>
            </a:r>
            <a:br>
              <a:rPr lang="en-US" sz="3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Fireflow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Testing and Hydrant Inspections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27" y="5026985"/>
            <a:ext cx="1077834" cy="15906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4774734" y="359350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58" y="1338743"/>
            <a:ext cx="819173" cy="868146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7060734" y="1370842"/>
            <a:ext cx="1828800" cy="228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5079534" y="1370842"/>
            <a:ext cx="1828800" cy="22822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05479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Water Division</a:t>
            </a:r>
            <a:br>
              <a:rPr lang="en-US" sz="3600" i="1" dirty="0" smtClean="0">
                <a:latin typeface="Times New Roman" pitchFamily="18" charset="0"/>
                <a:cs typeface="Times New Roman" pitchFamily="18" charset="0"/>
              </a:rPr>
            </a:b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3009" y="1061671"/>
            <a:ext cx="24112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Accomplishments:</a:t>
            </a:r>
            <a:endParaRPr lang="en-US" sz="22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8191" y="1061671"/>
            <a:ext cx="29958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Areas of Improvement:</a:t>
            </a:r>
            <a:endParaRPr lang="en-US" sz="22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585390"/>
            <a:ext cx="4419143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Park Ave Water Main Replacement – Construction (400 LF – Risk Based)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 Meter Validation(s)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Meter Inspection(s)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Superfund Water Service Connection(s) and Well Abandonment(s)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FY 2017 Hydrant Flushing Program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6801" y="1542280"/>
            <a:ext cx="40386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Fireflow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Testing and M17 Hydrant Inspections  (550 Hydrants) 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U31/U34 Well Rehabilitation(s)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Meter Compound Insert(s)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Stanley St Radium Treatment – Construction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Additional Zone 17 Hydrant Flushing 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5508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1"/>
          <p:cNvSpPr txBox="1">
            <a:spLocks/>
          </p:cNvSpPr>
          <p:nvPr/>
        </p:nvSpPr>
        <p:spPr bwMode="auto">
          <a:xfrm>
            <a:off x="838200" y="228600"/>
            <a:ext cx="74676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3" tIns="35713" rIns="35713" bIns="35713" numCol="1" anchor="b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/>
                <a:sym typeface="Gill Sans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/>
                <a:sym typeface="Gill Sans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/>
                <a:sym typeface="Gill Sans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/>
                <a:sym typeface="Gill Sans"/>
              </a:defRPr>
            </a:lvl5pPr>
            <a:lvl6pPr marL="321457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/>
                <a:sym typeface="Gill Sans"/>
              </a:defRPr>
            </a:lvl6pPr>
            <a:lvl7pPr marL="642915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/>
                <a:sym typeface="Gill Sans"/>
              </a:defRPr>
            </a:lvl7pPr>
            <a:lvl8pPr marL="96437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/>
                <a:sym typeface="Gill Sans"/>
              </a:defRPr>
            </a:lvl8pPr>
            <a:lvl9pPr marL="1285829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/>
                <a:sym typeface="Gill Sans"/>
              </a:defRPr>
            </a:lvl9pPr>
          </a:lstStyle>
          <a:p>
            <a:r>
              <a:rPr lang="en-US" sz="3600" i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Rockford Police Department</a:t>
            </a:r>
          </a:p>
          <a:p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Aggravated Assault 2015 - 2017</a:t>
            </a:r>
            <a:endParaRPr lang="en-US" sz="2000" b="1" kern="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208903"/>
            <a:ext cx="6705600" cy="507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628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35" tIns="45718" rIns="91435" bIns="45718" numCol="1" anchor="ctr" anchorCtr="1" compatLnSpc="1">
            <a:prstTxWarp prst="textNoShape">
              <a:avLst/>
            </a:prstTxWarp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Engineering Division 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noFill/>
        </p:spPr>
        <p:txBody>
          <a:bodyPr anchor="ctr" anchorCtr="1"/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itchFamily="18" charset="0"/>
              </a:rPr>
              <a:t>Presented by</a:t>
            </a:r>
            <a:r>
              <a:rPr lang="en-US" sz="2000" dirty="0" smtClean="0">
                <a:latin typeface="Times New Roman" panose="02020603050405020304" pitchFamily="18" charset="0"/>
                <a:cs typeface="Times New Roman" pitchFamily="18" charset="0"/>
              </a:rPr>
              <a:t>: 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itchFamily="18" charset="0"/>
              </a:rPr>
              <a:t>Kyle Saunders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itchFamily="18" charset="0"/>
              </a:rPr>
              <a:t> Water Superintendent </a:t>
            </a:r>
            <a:endParaRPr lang="en-US" sz="20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8143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Engineering</a:t>
            </a:r>
            <a:br>
              <a:rPr lang="en-US" sz="3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Dashboard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583406" y="1524000"/>
          <a:ext cx="7977188" cy="443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6" name="Worksheet" r:id="rId3" imgW="7896113" imgH="4381358" progId="Excel.Sheet.12">
                  <p:embed/>
                </p:oleObj>
              </mc:Choice>
              <mc:Fallback>
                <p:oleObj name="Worksheet" r:id="rId3" imgW="7896113" imgH="438135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3406" y="1524000"/>
                        <a:ext cx="7977188" cy="4430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04697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Engineering Division</a:t>
            </a:r>
            <a:br>
              <a:rPr lang="en-US" sz="3600" i="1" dirty="0" smtClean="0">
                <a:latin typeface="Times New Roman" pitchFamily="18" charset="0"/>
                <a:cs typeface="Times New Roman" pitchFamily="18" charset="0"/>
              </a:rPr>
            </a:b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3009" y="1295398"/>
            <a:ext cx="24112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Accomplishments:</a:t>
            </a:r>
            <a:endParaRPr lang="en-US" sz="22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76170" y="1295398"/>
            <a:ext cx="31157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Areas for Improvement:</a:t>
            </a:r>
            <a:endParaRPr lang="en-US" sz="22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9056" y="1903007"/>
            <a:ext cx="4419143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Stormwater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Detention Basin Maintenance Inspections completed on target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439 basins inspected with 0 requiring major maintenance compared to 18 in 2013; 50pct required no maintenance which is the best percentage since 2011</a:t>
            </a:r>
          </a:p>
          <a:p>
            <a:pPr>
              <a:spcAft>
                <a:spcPts val="1200"/>
              </a:spcAft>
            </a:pPr>
            <a:endParaRPr lang="en-US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32761" y="1903007"/>
            <a:ext cx="3882639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Continue to improve on amount of ROW permits open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Continue to strive for 1 day turn around on all permits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on process improvement for new Development and Site plan review in coordination with Building and Zoning Division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endParaRPr lang="en-US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en-US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9847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35" tIns="45718" rIns="91435" bIns="45718" numCol="1" anchor="ctr" anchorCtr="1" compatLnSpc="1">
            <a:prstTxWarp prst="textNoShape">
              <a:avLst/>
            </a:prstTxWarp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Street &amp; Transportation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noFill/>
        </p:spPr>
        <p:txBody>
          <a:bodyPr anchor="ctr" anchorCtr="1"/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itchFamily="18" charset="0"/>
              </a:rPr>
              <a:t>Presented by: </a:t>
            </a: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itchFamily="18" charset="0"/>
              </a:rPr>
              <a:t>Mitch Leatherby</a:t>
            </a: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itchFamily="18" charset="0"/>
              </a:rPr>
              <a:t>Street &amp; Transportation Superintendent</a:t>
            </a:r>
            <a:endParaRPr lang="en-US" sz="20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4253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Street Department</a:t>
            </a:r>
            <a:br>
              <a:rPr lang="en-US" sz="3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Dashboard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404813" y="1900238"/>
          <a:ext cx="8334375" cy="305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0" name="Worksheet" r:id="rId3" imgW="8334263" imgH="3057409" progId="Excel.Sheet.12">
                  <p:embed/>
                </p:oleObj>
              </mc:Choice>
              <mc:Fallback>
                <p:oleObj name="Worksheet" r:id="rId3" imgW="8334263" imgH="305740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4813" y="1900238"/>
                        <a:ext cx="8334375" cy="305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38780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Street / Forestry</a:t>
            </a:r>
            <a:br>
              <a:rPr lang="en-US" sz="3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Forestry Requests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Forestry Requests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Pothole Requests</a:t>
            </a:r>
            <a:endParaRPr lang="en-US" dirty="0"/>
          </a:p>
        </p:txBody>
      </p:sp>
      <p:graphicFrame>
        <p:nvGraphicFramePr>
          <p:cNvPr id="11" name="Content Placeholder 10"/>
          <p:cNvGraphicFramePr>
            <a:graphicFrameLocks noGrp="1" noChangeAspect="1"/>
          </p:cNvGraphicFramePr>
          <p:nvPr>
            <p:ph sz="half" idx="2"/>
            <p:extLst/>
          </p:nvPr>
        </p:nvGraphicFramePr>
        <p:xfrm>
          <a:off x="457200" y="2477563"/>
          <a:ext cx="4040188" cy="3345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6" name="Worksheet" r:id="rId3" imgW="9201258" imgH="7620026" progId="Excel.Sheet.12">
                  <p:embed/>
                </p:oleObj>
              </mc:Choice>
              <mc:Fallback>
                <p:oleObj name="Worksheet" r:id="rId3" imgW="9201258" imgH="762002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2477563"/>
                        <a:ext cx="4040188" cy="33459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Content Placeholder 11"/>
          <p:cNvGraphicFramePr>
            <a:graphicFrameLocks noGrp="1" noChangeAspect="1"/>
          </p:cNvGraphicFramePr>
          <p:nvPr>
            <p:ph sz="quarter" idx="4"/>
            <p:extLst/>
          </p:nvPr>
        </p:nvGraphicFramePr>
        <p:xfrm>
          <a:off x="4645025" y="2490954"/>
          <a:ext cx="4041775" cy="3319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7" name="Worksheet" r:id="rId5" imgW="9163086" imgH="7524801" progId="Excel.Sheet.12">
                  <p:embed/>
                </p:oleObj>
              </mc:Choice>
              <mc:Fallback>
                <p:oleObj name="Worksheet" r:id="rId5" imgW="9163086" imgH="752480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45025" y="2490954"/>
                        <a:ext cx="4041775" cy="33191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39351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Street / Forestry</a:t>
            </a:r>
            <a:br>
              <a:rPr lang="en-US" sz="3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otal Open Requests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Chart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1524000"/>
            <a:ext cx="7239000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22023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085" y="1153046"/>
            <a:ext cx="7358063" cy="1056754"/>
          </a:xfrm>
        </p:spPr>
        <p:txBody>
          <a:bodyPr/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Snow and Ice Prep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4085" y="2514600"/>
            <a:ext cx="7358063" cy="3505199"/>
          </a:xfrm>
        </p:spPr>
        <p:txBody>
          <a:bodyPr/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Preparation began end of summer, final step is snow ticketing meeting in Mid-November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 all driver routes are filled and contractor meetings have taken place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Depending on operational needs, would like to spend more time this season in residential areas; i.e. salting and overall better cleanup after storms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779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894085" y="762000"/>
            <a:ext cx="7259315" cy="838200"/>
          </a:xfrm>
        </p:spPr>
        <p:txBody>
          <a:bodyPr/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Street / Forestry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Achievements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94085" y="1981200"/>
            <a:ext cx="7358063" cy="4191000"/>
          </a:xfrm>
        </p:spPr>
        <p:txBody>
          <a:bodyPr/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Stayed on top of patch requests throughout the year by maintaining an average monthly completion of 99%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Continued success of the Emerald Ash Borer treatment program – Forestry staff saved 341 trees by treating them this year 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Aggressive creek cleaning/clearing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Forestry department assisting in the implementation and inspection portion of the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Private Tree Removal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7638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894085" y="1153046"/>
            <a:ext cx="7358063" cy="980554"/>
          </a:xfrm>
        </p:spPr>
        <p:txBody>
          <a:bodyPr/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Street Department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Areas of Improvement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94085" y="2133600"/>
            <a:ext cx="7358063" cy="3276600"/>
          </a:xfrm>
        </p:spPr>
        <p:txBody>
          <a:bodyPr/>
          <a:lstStyle/>
          <a:p>
            <a:pPr algn="l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Forestry Department</a:t>
            </a:r>
          </a:p>
          <a:p>
            <a:pPr marL="664357" lvl="5" indent="-342900" algn="l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Pruning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removal numbers have been slightly lower as a result of transitioning staff levels and backlogged requests from the summer months. Hope to get back on track soon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64357" lvl="5" indent="-342900" algn="l">
              <a:buFont typeface="Wingdings" panose="05000000000000000000" pitchFamily="2" charset="2"/>
              <a:buChar char="§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64357" lvl="5" indent="-342900" algn="l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Replacement program – Continuing to look for ways to increase public awareness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 Department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64357" lvl="5" indent="-342900" algn="l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MUTCD signage replacement still in progress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2361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>
            <a:spLocks/>
          </p:cNvSpPr>
          <p:nvPr/>
        </p:nvSpPr>
        <p:spPr bwMode="auto">
          <a:xfrm>
            <a:off x="304800" y="-457200"/>
            <a:ext cx="8534400" cy="1981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3" tIns="35713" rIns="35713" bIns="35713" numCol="1" anchor="b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/>
                <a:sym typeface="Gill Sans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/>
                <a:sym typeface="Gill Sans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/>
                <a:sym typeface="Gill Sans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/>
                <a:sym typeface="Gill Sans"/>
              </a:defRPr>
            </a:lvl5pPr>
            <a:lvl6pPr marL="321457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/>
                <a:sym typeface="Gill Sans"/>
              </a:defRPr>
            </a:lvl6pPr>
            <a:lvl7pPr marL="642915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/>
                <a:sym typeface="Gill Sans"/>
              </a:defRPr>
            </a:lvl7pPr>
            <a:lvl8pPr marL="96437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/>
                <a:sym typeface="Gill Sans"/>
              </a:defRPr>
            </a:lvl8pPr>
            <a:lvl9pPr marL="1285829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/>
                <a:sym typeface="Gill Sans"/>
              </a:defRPr>
            </a:lvl9pPr>
          </a:lstStyle>
          <a:p>
            <a:r>
              <a:rPr lang="en-US" sz="3600" i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Rockford Police Department</a:t>
            </a:r>
            <a:br>
              <a:rPr lang="en-US" sz="3600" i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Robbery 2015 - 2017</a:t>
            </a:r>
            <a:r>
              <a:rPr lang="en-US" sz="2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381" y="1219200"/>
            <a:ext cx="6853237" cy="505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0982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35" tIns="45718" rIns="91435" bIns="45718" numCol="1" anchor="ctr" anchorCtr="1" compatLnSpc="1">
            <a:prstTxWarp prst="textNoShape">
              <a:avLst/>
            </a:prstTxWarp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Graffiti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noFill/>
        </p:spPr>
        <p:txBody>
          <a:bodyPr anchor="ctr" anchorCtr="1"/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itchFamily="18" charset="0"/>
              </a:rPr>
              <a:t>Presented by:</a:t>
            </a: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itchFamily="18" charset="0"/>
              </a:rPr>
              <a:t>Kwame Calvin</a:t>
            </a: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itchFamily="18" charset="0"/>
              </a:rPr>
              <a:t>Assistant Street Superintendent</a:t>
            </a:r>
          </a:p>
          <a:p>
            <a:endParaRPr lang="en-US" sz="20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8679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100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Public Works – </a:t>
            </a:r>
            <a:r>
              <a:rPr lang="en-US" sz="3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Graffiti</a:t>
            </a:r>
            <a:r>
              <a:rPr lang="en-US" sz="3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2017  YTD Dashboard</a:t>
            </a:r>
            <a:endParaRPr lang="en-US" sz="3600" b="1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60" y="1600200"/>
            <a:ext cx="8230679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111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80999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Public Works – </a:t>
            </a:r>
            <a:r>
              <a:rPr lang="en-US" sz="3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Graffiti</a:t>
            </a:r>
            <a:r>
              <a:rPr lang="en-US" sz="3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Statistics</a:t>
            </a:r>
            <a:endParaRPr lang="en-US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1677084"/>
            <a:ext cx="44958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a 26% reduction in graffiti this  year compared to last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year. We have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(432)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cases this year compared to 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(582)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cases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first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months of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have a 62% decrease in graffiti over the last 4 months of this year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(133)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compared to last year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(348)</a:t>
            </a:r>
          </a:p>
          <a:p>
            <a:endParaRPr lang="en-US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Kids graffiti (22%) has the biggest spike and slap tags(1%) has the biggest decline from the graffiti cases identified.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Graffiti removal time is( 1) day average since daily removal started April 1</a:t>
            </a:r>
            <a:r>
              <a:rPr lang="en-US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7000" y="1307752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3600" y="3758086"/>
            <a:ext cx="1842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049" y="1772658"/>
            <a:ext cx="3628952" cy="198542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049" y="4127418"/>
            <a:ext cx="3628952" cy="196858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577366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5334000" y="1447801"/>
            <a:ext cx="3657600" cy="4343400"/>
          </a:xfrm>
        </p:spPr>
        <p:txBody>
          <a:bodyPr>
            <a:normAutofit/>
          </a:bodyPr>
          <a:lstStyle/>
          <a:p>
            <a:pPr marL="342900" indent="-342900" algn="l" eaLnBrk="0" hangingPunct="0">
              <a:spcBef>
                <a:spcPts val="1200"/>
              </a:spcBef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200" b="0" kern="1200" dirty="0" smtClean="0">
                <a:latin typeface="Times New Roman" pitchFamily="18" charset="0"/>
                <a:cs typeface="Times New Roman" pitchFamily="18" charset="0"/>
              </a:rPr>
              <a:t>Ward #</a:t>
            </a:r>
            <a:r>
              <a:rPr lang="en-US" sz="2200" b="1" kern="1200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2200" kern="1200" dirty="0" smtClean="0">
                <a:latin typeface="Times New Roman" pitchFamily="18" charset="0"/>
                <a:cs typeface="Times New Roman" pitchFamily="18" charset="0"/>
              </a:rPr>
              <a:t>has the highest amount of graffiti cases </a:t>
            </a:r>
            <a:r>
              <a:rPr lang="en-US" sz="2200" b="1" kern="1200" dirty="0" smtClean="0">
                <a:latin typeface="Times New Roman" pitchFamily="18" charset="0"/>
                <a:cs typeface="Times New Roman" pitchFamily="18" charset="0"/>
              </a:rPr>
              <a:t>(146)</a:t>
            </a:r>
            <a:r>
              <a:rPr lang="en-US" sz="2200" kern="1200" dirty="0" smtClean="0">
                <a:latin typeface="Times New Roman" pitchFamily="18" charset="0"/>
                <a:cs typeface="Times New Roman" pitchFamily="18" charset="0"/>
              </a:rPr>
              <a:t> in the first 10months. </a:t>
            </a:r>
          </a:p>
          <a:p>
            <a:pPr marL="342900" indent="-342900" algn="l" eaLnBrk="0" hangingPunct="0">
              <a:spcBef>
                <a:spcPts val="1200"/>
              </a:spcBef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200" b="0" kern="1200" dirty="0" smtClean="0">
                <a:latin typeface="Times New Roman" pitchFamily="18" charset="0"/>
                <a:cs typeface="Times New Roman" pitchFamily="18" charset="0"/>
              </a:rPr>
              <a:t>Ward #</a:t>
            </a:r>
            <a:r>
              <a:rPr lang="en-US" sz="2200" b="1" kern="12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200" b="0" kern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kern="1200" dirty="0" smtClean="0">
                <a:latin typeface="Times New Roman" pitchFamily="18" charset="0"/>
                <a:cs typeface="Times New Roman" pitchFamily="18" charset="0"/>
              </a:rPr>
              <a:t>has</a:t>
            </a:r>
            <a:r>
              <a:rPr lang="en-US" sz="2200" b="0" kern="1200" dirty="0" smtClean="0">
                <a:latin typeface="Times New Roman" pitchFamily="18" charset="0"/>
                <a:cs typeface="Times New Roman" pitchFamily="18" charset="0"/>
              </a:rPr>
              <a:t> the lowest amount of graffiti cases with </a:t>
            </a:r>
            <a:r>
              <a:rPr lang="en-US" sz="2200" b="1" kern="1200" dirty="0" smtClean="0">
                <a:latin typeface="Times New Roman" pitchFamily="18" charset="0"/>
                <a:cs typeface="Times New Roman" pitchFamily="18" charset="0"/>
              </a:rPr>
              <a:t>(7) </a:t>
            </a:r>
            <a:r>
              <a:rPr lang="en-US" sz="2200" b="0" kern="1200" dirty="0" smtClean="0">
                <a:latin typeface="Times New Roman" pitchFamily="18" charset="0"/>
                <a:cs typeface="Times New Roman" pitchFamily="18" charset="0"/>
              </a:rPr>
              <a:t>this year.</a:t>
            </a:r>
            <a:endParaRPr lang="en-US" sz="2200" b="0" kern="12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SzPct val="100000"/>
              <a:buFont typeface="Arial" panose="020B0604020202020204" pitchFamily="34" charset="0"/>
              <a:buChar char="•"/>
            </a:pPr>
            <a:endParaRPr lang="en-US" sz="2200" b="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SzPct val="100000"/>
              <a:buFont typeface="Arial" panose="020B0604020202020204" pitchFamily="34" charset="0"/>
              <a:buChar char="•"/>
            </a:pPr>
            <a:r>
              <a:rPr lang="en-US" sz="2200" b="0" dirty="0" smtClean="0">
                <a:latin typeface="Times New Roman" pitchFamily="18" charset="0"/>
                <a:cs typeface="Times New Roman" pitchFamily="18" charset="0"/>
              </a:rPr>
              <a:t>Wards 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, 5 &amp; 13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make up 58% of all graffiti cases </a:t>
            </a:r>
            <a:endParaRPr lang="en-US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l">
              <a:buSzPct val="100000"/>
            </a:pPr>
            <a:r>
              <a:rPr lang="en-US" sz="2200" b="0" dirty="0" smtClean="0">
                <a:latin typeface="Times New Roman" pitchFamily="18" charset="0"/>
                <a:cs typeface="Times New Roman" pitchFamily="18" charset="0"/>
              </a:rPr>
              <a:t>                               </a:t>
            </a:r>
            <a:endParaRPr lang="en-US" sz="22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8100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Public Works – </a:t>
            </a:r>
            <a:r>
              <a:rPr lang="en-US" sz="3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Graffiti</a:t>
            </a:r>
            <a:r>
              <a:rPr lang="en-US" sz="3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Graffiti by 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Wards</a:t>
            </a:r>
            <a:endParaRPr lang="en-US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1524000" y="3733800"/>
            <a:ext cx="0" cy="0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4724399" cy="4835525"/>
          </a:xfrm>
          <a:ln w="38100">
            <a:solidFill>
              <a:srgbClr val="808000"/>
            </a:solidFill>
          </a:ln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457201" y="1600200"/>
          <a:ext cx="4724398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8" name="Acrobat Document" r:id="rId5" imgW="24688800" imgH="24688800" progId="AcroExch.Document.11">
                  <p:embed/>
                </p:oleObj>
              </mc:Choice>
              <mc:Fallback>
                <p:oleObj name="Acrobat Document" r:id="rId5" imgW="24688800" imgH="246888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201" y="1600200"/>
                        <a:ext cx="4724398" cy="480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199" y="1600199"/>
            <a:ext cx="4724400" cy="483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800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292759"/>
          </a:xfrm>
        </p:spPr>
        <p:txBody>
          <a:bodyPr/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Achievements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" y="1827551"/>
            <a:ext cx="4344815" cy="4497050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3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Graffiti response and abatement time is a 1-day average since April 1</a:t>
            </a:r>
            <a:r>
              <a:rPr lang="en-US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l">
              <a:lnSpc>
                <a:spcPct val="130000"/>
              </a:lnSpc>
              <a:spcBef>
                <a:spcPts val="0"/>
              </a:spcBef>
              <a:buSzPct val="100000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( Lowest all year).  </a:t>
            </a:r>
          </a:p>
          <a:p>
            <a:pPr marL="342900" indent="-342900" algn="l">
              <a:lnSpc>
                <a:spcPct val="13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Graffiti 26% decline in this year.</a:t>
            </a:r>
          </a:p>
          <a:p>
            <a:pPr marL="342900" indent="-342900" algn="l">
              <a:lnSpc>
                <a:spcPct val="13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October Graffiti lowest total to date (13).</a:t>
            </a:r>
          </a:p>
          <a:p>
            <a:pPr marL="342900" indent="-342900" algn="l">
              <a:lnSpc>
                <a:spcPct val="13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Finishing strong- last 4 months averaged 33 cases as compared to 87 cases during same time period last year.</a:t>
            </a:r>
          </a:p>
          <a:p>
            <a:pPr algn="l">
              <a:lnSpc>
                <a:spcPct val="130000"/>
              </a:lnSpc>
              <a:spcBef>
                <a:spcPts val="0"/>
              </a:spcBef>
              <a:buSzPct val="100000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buSzPct val="100000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3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>
              <a:lnSpc>
                <a:spcPct val="130000"/>
              </a:lnSpc>
              <a:spcBef>
                <a:spcPts val="0"/>
              </a:spcBef>
              <a:buSzPct val="100000"/>
            </a:pP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>
              <a:lnSpc>
                <a:spcPct val="130000"/>
              </a:lnSpc>
              <a:spcBef>
                <a:spcPts val="0"/>
              </a:spcBef>
              <a:buSzPct val="100000"/>
            </a:pPr>
            <a:endParaRPr lang="en-US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>
              <a:lnSpc>
                <a:spcPct val="130000"/>
              </a:lnSpc>
              <a:spcBef>
                <a:spcPts val="0"/>
              </a:spcBef>
              <a:buSzPct val="100000"/>
            </a:pP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l">
              <a:lnSpc>
                <a:spcPct val="13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endParaRPr lang="en-US" sz="2400" b="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endParaRPr lang="en-US" sz="2200" b="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endParaRPr lang="en-US" sz="22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en-US" sz="2200" b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292759"/>
          </a:xfrm>
        </p:spPr>
        <p:txBody>
          <a:bodyPr/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Areas of improvements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67909" y="1981200"/>
            <a:ext cx="4118445" cy="4203359"/>
          </a:xfrm>
        </p:spPr>
        <p:txBody>
          <a:bodyPr/>
          <a:lstStyle/>
          <a:p>
            <a:pPr algn="l"/>
            <a:endParaRPr lang="en-US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Wards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3, 5 &amp; 13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make up 58% of all graffiti cases 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2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2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38100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Public Works – </a:t>
            </a:r>
            <a:r>
              <a:rPr lang="en-US" sz="3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Graffiti</a:t>
            </a: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2215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35" tIns="45718" rIns="91435" bIns="45718" numCol="1" anchor="ctr" anchorCtr="1" compatLnSpc="1">
            <a:prstTxWarp prst="textNoShape">
              <a:avLst/>
            </a:prstTxWarp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Questions?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334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72600" cy="7029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77960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00100" y="304800"/>
            <a:ext cx="754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Rockford Police Department</a:t>
            </a:r>
            <a:br>
              <a:rPr lang="en-US" sz="3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Auto Thefts 2015 - 2017</a:t>
            </a:r>
            <a:endParaRPr lang="en-US" sz="2000" b="1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241" y="1258908"/>
            <a:ext cx="6761560" cy="501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483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OCKSTAT TEMPLAT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3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/>
            <a:sym typeface="Gill San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3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/>
            <a:sym typeface="Gill Sans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partmental RockStat Template 2017" id="{2DB3CE78-AB51-4247-9A04-547167D1A9A9}" vid="{8F48D4D9-3DB1-4BF7-8D7C-E8ABDFDD8F07}"/>
    </a:ext>
  </a:extLst>
</a:theme>
</file>

<file path=ppt/theme/theme10.xml><?xml version="1.0" encoding="utf-8"?>
<a:theme xmlns:a="http://schemas.openxmlformats.org/drawingml/2006/main" name="8_ROCKSTAT TEMPLAT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3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/>
            <a:sym typeface="Gill San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3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/>
            <a:sym typeface="Gill Sans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HS Community Services November 2017" id="{202B0CF2-F199-480E-9868-ACBA3A25F09B}" vid="{9239923D-255D-454F-A46B-363CBC3FBFD5}"/>
    </a:ext>
  </a:extLst>
</a:theme>
</file>

<file path=ppt/theme/theme11.xml><?xml version="1.0" encoding="utf-8"?>
<a:theme xmlns:a="http://schemas.openxmlformats.org/drawingml/2006/main" name="9_ROCKSTAT TEMPLAT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3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/>
            <a:sym typeface="Gill San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3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/>
            <a:sym typeface="Gill Sans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ire End of Year 2017" id="{70CB5F64-15D5-4E81-9BA0-629544BFC176}" vid="{89CECA9D-F66C-4C99-9488-0BE5B7981103}"/>
    </a:ext>
  </a:extLst>
</a:theme>
</file>

<file path=ppt/theme/theme12.xml><?xml version="1.0" encoding="utf-8"?>
<a:theme xmlns:a="http://schemas.openxmlformats.org/drawingml/2006/main" name="10_ROCKSTAT TEMPLAT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3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/>
            <a:sym typeface="Gill San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3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/>
            <a:sym typeface="Gill Sans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5-18-17 ROCKSTAT.potx" id="{BF39FD7C-979D-4A1E-B9F2-71159E0290B6}" vid="{CE1D57EA-4EDE-4856-8305-0619A5D24E69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ROCKSTAT TEMPLAT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3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/>
            <a:sym typeface="Gill San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3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/>
            <a:sym typeface="Gill Sans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partmental RockStat Template 2017" id="{06DB483D-2496-4A50-B2E3-7CEB3973D543}" vid="{89955D4E-96A1-4437-A10C-93BDF0B93D2C}"/>
    </a:ext>
  </a:extLst>
</a:theme>
</file>

<file path=ppt/theme/theme3.xml><?xml version="1.0" encoding="utf-8"?>
<a:theme xmlns:a="http://schemas.openxmlformats.org/drawingml/2006/main" name="1_ROCKSTAT TEMPLAT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3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/>
            <a:sym typeface="Gill San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3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/>
            <a:sym typeface="Gill Sans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partmental RockStat Template 2017.potx [Read-Only]" id="{D7655002-A23A-40D2-B7FC-C6914A49F6CC}" vid="{84960071-B88C-498A-A9D4-4CB3D089A3DD}"/>
    </a:ext>
  </a:extLst>
</a:theme>
</file>

<file path=ppt/theme/theme4.xml><?xml version="1.0" encoding="utf-8"?>
<a:theme xmlns:a="http://schemas.openxmlformats.org/drawingml/2006/main" name="3_ROCKSTAT TEMPLAT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3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/>
            <a:sym typeface="Gill San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3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/>
            <a:sym typeface="Gill Sans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partmental RockStat Template 2017" id="{3477A43D-9E5E-40C5-9ABC-498E0E5D603B}" vid="{1B0CD1A6-9C4D-4344-A2A8-B3DBFBA2EECF}"/>
    </a:ext>
  </a:extLst>
</a:theme>
</file>

<file path=ppt/theme/theme5.xml><?xml version="1.0" encoding="utf-8"?>
<a:theme xmlns:a="http://schemas.openxmlformats.org/drawingml/2006/main" name="4_ROCKSTAT TEMPLAT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3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/>
            <a:sym typeface="Gill San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3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/>
            <a:sym typeface="Gill Sans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ire End of Year 2017" id="{70CB5F64-15D5-4E81-9BA0-629544BFC176}" vid="{89CECA9D-F66C-4C99-9488-0BE5B7981103}"/>
    </a:ext>
  </a:extLst>
</a:theme>
</file>

<file path=ppt/theme/theme6.xml><?xml version="1.0" encoding="utf-8"?>
<a:theme xmlns:a="http://schemas.openxmlformats.org/drawingml/2006/main" name="Photo - Horizontal">
  <a:themeElements>
    <a:clrScheme name="Photo - Horizont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3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/>
            <a:sym typeface="Gill San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3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/>
            <a:sym typeface="Gill Sans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ire End of Year 2017" id="{70CB5F64-15D5-4E81-9BA0-629544BFC176}" vid="{ED3130E8-21CB-4D38-B379-6B445DDB1D0F}"/>
    </a:ext>
  </a:extLst>
</a:theme>
</file>

<file path=ppt/theme/theme7.xml><?xml version="1.0" encoding="utf-8"?>
<a:theme xmlns:a="http://schemas.openxmlformats.org/drawingml/2006/main" name="5_ROCKSTAT TEMPLAT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3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/>
            <a:sym typeface="Gill San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3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/>
            <a:sym typeface="Gill Sans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HS RockStat May 2017" id="{9A068A60-3BDC-46F3-B94E-891DA969D990}" vid="{EFAC136D-ADF2-4F2C-B367-EE2F0B38AD82}"/>
    </a:ext>
  </a:extLst>
</a:theme>
</file>

<file path=ppt/theme/theme8.xml><?xml version="1.0" encoding="utf-8"?>
<a:theme xmlns:a="http://schemas.openxmlformats.org/drawingml/2006/main" name="6_ROCKSTAT TEMPLAT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3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/>
            <a:sym typeface="Gill San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3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/>
            <a:sym typeface="Gill Sans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HS RockStat May 2017" id="{9A068A60-3BDC-46F3-B94E-891DA969D990}" vid="{EFAC136D-ADF2-4F2C-B367-EE2F0B38AD82}"/>
    </a:ext>
  </a:extLst>
</a:theme>
</file>

<file path=ppt/theme/theme9.xml><?xml version="1.0" encoding="utf-8"?>
<a:theme xmlns:a="http://schemas.openxmlformats.org/drawingml/2006/main" name="7_ROCKSTAT TEMPLAT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3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/>
            <a:sym typeface="Gill San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3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/>
            <a:sym typeface="Gill Sans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partmental RockStat Template 2017" id="{2DB3CE78-AB51-4247-9A04-547167D1A9A9}" vid="{8F48D4D9-3DB1-4BF7-8D7C-E8ABDFDD8F07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>
  <documentManagement>
    <_dlc_DocId xmlns="0b99cf27-999f-4f3f-a1f3-104f5a6ef0d2">SAWQ4S5T3CXV-931-55</_dlc_DocId>
    <_dlc_DocIdUrl xmlns="0b99cf27-999f-4f3f-a1f3-104f5a6ef0d2">
      <Url>http://corweb/rockstat/RockStatWorkgroup/_layouts/DocIdRedir.aspx?ID=SAWQ4S5T3CXV-931-55</Url>
      <Description>SAWQ4S5T3CXV-931-55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0353CD87282A4FBE388B551BB32D52" ma:contentTypeVersion="0" ma:contentTypeDescription="Create a new document." ma:contentTypeScope="" ma:versionID="f95e7df35ebe5188e0ea5c04bfc49f9c">
  <xsd:schema xmlns:xsd="http://www.w3.org/2001/XMLSchema" xmlns:xs="http://www.w3.org/2001/XMLSchema" xmlns:p="http://schemas.microsoft.com/office/2006/metadata/properties" xmlns:ns2="0b99cf27-999f-4f3f-a1f3-104f5a6ef0d2" targetNamespace="http://schemas.microsoft.com/office/2006/metadata/properties" ma:root="true" ma:fieldsID="72591fa7bb0b8d181562874a92f0fe56" ns2:_="">
    <xsd:import namespace="0b99cf27-999f-4f3f-a1f3-104f5a6ef0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99cf27-999f-4f3f-a1f3-104f5a6ef0d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095A666-CEF1-44CD-BB2D-95C4FFBA38D5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E0B14399-8995-43B4-AB57-05A9B8398FF8}">
  <ds:schemaRefs>
    <ds:schemaRef ds:uri="http://schemas.openxmlformats.org/package/2006/metadata/core-properties"/>
    <ds:schemaRef ds:uri="0b99cf27-999f-4f3f-a1f3-104f5a6ef0d2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terms/"/>
    <ds:schemaRef ds:uri="http://schemas.microsoft.com/office/infopath/2007/PartnerControl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5608685F-912E-42AB-822A-BCBB379999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99cf27-999f-4f3f-a1f3-104f5a6ef0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F3D75807-007E-4712-9C79-D63C9D58C3E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Departmental RockStat Template Updated May 2017</Template>
  <TotalTime>2404</TotalTime>
  <Words>2768</Words>
  <Application>Microsoft Office PowerPoint</Application>
  <PresentationFormat>On-screen Show (4:3)</PresentationFormat>
  <Paragraphs>511</Paragraphs>
  <Slides>86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86</vt:i4>
      </vt:variant>
    </vt:vector>
  </HeadingPairs>
  <TitlesOfParts>
    <vt:vector size="105" baseType="lpstr">
      <vt:lpstr>Arial</vt:lpstr>
      <vt:lpstr>Calibri</vt:lpstr>
      <vt:lpstr>Gill Sans</vt:lpstr>
      <vt:lpstr>Times New Roman</vt:lpstr>
      <vt:lpstr>Wingdings</vt:lpstr>
      <vt:lpstr>ROCKSTAT TEMPLATE</vt:lpstr>
      <vt:lpstr>2_ROCKSTAT TEMPLATE</vt:lpstr>
      <vt:lpstr>1_ROCKSTAT TEMPLATE</vt:lpstr>
      <vt:lpstr>3_ROCKSTAT TEMPLATE</vt:lpstr>
      <vt:lpstr>4_ROCKSTAT TEMPLATE</vt:lpstr>
      <vt:lpstr>Photo - Horizontal</vt:lpstr>
      <vt:lpstr>5_ROCKSTAT TEMPLATE</vt:lpstr>
      <vt:lpstr>6_ROCKSTAT TEMPLATE</vt:lpstr>
      <vt:lpstr>7_ROCKSTAT TEMPLATE</vt:lpstr>
      <vt:lpstr>8_ROCKSTAT TEMPLATE</vt:lpstr>
      <vt:lpstr>9_ROCKSTAT TEMPLATE</vt:lpstr>
      <vt:lpstr>10_ROCKSTAT TEMPLATE</vt:lpstr>
      <vt:lpstr>Worksheet</vt:lpstr>
      <vt:lpstr>Acrobat Document</vt:lpstr>
      <vt:lpstr>RockStat</vt:lpstr>
      <vt:lpstr>Rockford Police Department </vt:lpstr>
      <vt:lpstr>Rockford Police Department Key Strategic Initiatives 2017</vt:lpstr>
      <vt:lpstr>Rockford Police Department NIBRS Group A Offense Count 2015-2017 </vt:lpstr>
      <vt:lpstr>Rockford Police Department Group A Comparison  Violent Crimes / Property Crimes</vt:lpstr>
      <vt:lpstr>Rockford Police Department Aggravated Battery / Shots Fired 2014-2017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Rockford Fire Department</vt:lpstr>
      <vt:lpstr>Rockford Fire Department Key Strategic Initiatives 2017</vt:lpstr>
      <vt:lpstr>Rockford Fire Department Scorecard</vt:lpstr>
      <vt:lpstr>Rockford Fire Department Incidents</vt:lpstr>
      <vt:lpstr>Rockford Fire Department Sprinkler Systems</vt:lpstr>
      <vt:lpstr>Rockford Fire Department Achievements</vt:lpstr>
      <vt:lpstr>Rockford Fire Department Areas of Improvement</vt:lpstr>
      <vt:lpstr>Human Services</vt:lpstr>
      <vt:lpstr>Community Services</vt:lpstr>
      <vt:lpstr>Community Services Key Strategic Initiatives 2017</vt:lpstr>
      <vt:lpstr>Human Services-Community Services </vt:lpstr>
      <vt:lpstr>Human Services-Community Services </vt:lpstr>
      <vt:lpstr>Human Services-Community Services </vt:lpstr>
      <vt:lpstr>Human Services-Community Services </vt:lpstr>
      <vt:lpstr>Human Services-Community Services </vt:lpstr>
      <vt:lpstr>Human Services-Community Services </vt:lpstr>
      <vt:lpstr>Human Services-Community Services </vt:lpstr>
      <vt:lpstr>Department-Division (If applicable) Achievements</vt:lpstr>
      <vt:lpstr>Department-Division (If applicable) Areas of Improvement</vt:lpstr>
      <vt:lpstr>PowerPoint Presentation</vt:lpstr>
      <vt:lpstr>Head Start/Early Head Start/Early Head Start – Child Care 2016 – 2017 Demographics</vt:lpstr>
      <vt:lpstr>Early Head Start Screening Outcomes Ages Birth – 3 Percentage of children who met developmental milestones</vt:lpstr>
      <vt:lpstr>Early Head Start Screening Outcomes Ages Birth – 3 </vt:lpstr>
      <vt:lpstr>Head Start Child Outcomes Ages 3-5 Years Percentage of children who meet or exceed developmental objectives</vt:lpstr>
      <vt:lpstr>Head Start Achievements</vt:lpstr>
      <vt:lpstr>Head Start Areas for Improvement</vt:lpstr>
      <vt:lpstr>Community and Economic Development</vt:lpstr>
      <vt:lpstr>Community &amp; Economic Development Department Key Strategic Initiatives 2017</vt:lpstr>
      <vt:lpstr>CEDD – Neighborhood Development</vt:lpstr>
      <vt:lpstr>CEDD – Neighborhood Development Scorecard</vt:lpstr>
      <vt:lpstr>CEDD – Neighborhood Development Dashboard</vt:lpstr>
      <vt:lpstr>CEDD – Neighborhood Development Achievements</vt:lpstr>
      <vt:lpstr>CEDD – Neighborhood Development Areas of Improvement</vt:lpstr>
      <vt:lpstr>CEDD – Neighborhood Standards</vt:lpstr>
      <vt:lpstr>CEDD – Construction &amp; Development Services 2017 Neighborhood Standards Code Enforcement Trends (Jan – Oct)</vt:lpstr>
      <vt:lpstr>CEDD – Construction &amp; Development Services 2017 Neighborhood Standards Code Enforcement Case Trends (Jan – Oct)</vt:lpstr>
      <vt:lpstr>CEDD – Construction &amp; Development Services 2017 Weeds Abatement Program (Thru October 30) </vt:lpstr>
      <vt:lpstr>CEDD – Construction &amp; Development Services 2017 City-Wide Tobacco Sweep (March – Current)</vt:lpstr>
      <vt:lpstr>CEDD – Construction &amp; Development Services 2017 Sanitation Statistics (Jan – Sep)</vt:lpstr>
      <vt:lpstr>CEDD – Construction &amp; Development Services 2017 Electronic Waste Program (Jan – Sep)</vt:lpstr>
      <vt:lpstr>CEDD – Construction &amp; Development Services Achievements/Improvements (June – Current)</vt:lpstr>
      <vt:lpstr>Finance Department</vt:lpstr>
      <vt:lpstr>Finance Department-Customer Service </vt:lpstr>
      <vt:lpstr>Finance Department-Customer Service  Call Volume</vt:lpstr>
      <vt:lpstr>Finance-Customer Service Center Wrap Up Code</vt:lpstr>
      <vt:lpstr>PowerPoint Presentation</vt:lpstr>
      <vt:lpstr>PowerPoint Presentation</vt:lpstr>
      <vt:lpstr>Finance Department- Customer Service  </vt:lpstr>
      <vt:lpstr>Customer Service Center</vt:lpstr>
      <vt:lpstr>Public Works </vt:lpstr>
      <vt:lpstr>PUBLIC WORKS Key Strategic Initiatives 2017</vt:lpstr>
      <vt:lpstr>Water Division</vt:lpstr>
      <vt:lpstr>Water Division Dashboard</vt:lpstr>
      <vt:lpstr>Water Division Water Production (YTD)</vt:lpstr>
      <vt:lpstr>Water Division Revenue Budget to Actual - Variance</vt:lpstr>
      <vt:lpstr>PowerPoint Presentation</vt:lpstr>
      <vt:lpstr>Water Division Fireflow Testing and Hydrant Inspections</vt:lpstr>
      <vt:lpstr>Water Division </vt:lpstr>
      <vt:lpstr>Engineering Division </vt:lpstr>
      <vt:lpstr>Engineering Dashboard</vt:lpstr>
      <vt:lpstr>Engineering Division </vt:lpstr>
      <vt:lpstr>Street &amp; Transportation</vt:lpstr>
      <vt:lpstr>Street Department Dashboard</vt:lpstr>
      <vt:lpstr>Street / Forestry Forestry Requests</vt:lpstr>
      <vt:lpstr>Street / Forestry Total Open Requests</vt:lpstr>
      <vt:lpstr>Snow and Ice Prep</vt:lpstr>
      <vt:lpstr>Street / Forestry Achievements</vt:lpstr>
      <vt:lpstr>Street Department Areas of Improvement</vt:lpstr>
      <vt:lpstr>Graffiti</vt:lpstr>
      <vt:lpstr>PowerPoint Presentation</vt:lpstr>
      <vt:lpstr>PowerPoint Presentation</vt:lpstr>
      <vt:lpstr>PowerPoint Presentation</vt:lpstr>
      <vt:lpstr>PowerPoint Presentation</vt:lpstr>
      <vt:lpstr>Questions?</vt:lpstr>
      <vt:lpstr>PowerPoint Presentation</vt:lpstr>
    </vt:vector>
  </TitlesOfParts>
  <Company>City of Rockford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Stockman</dc:creator>
  <cp:lastModifiedBy>Kimberly Bruce</cp:lastModifiedBy>
  <cp:revision>108</cp:revision>
  <cp:lastPrinted>2017-10-20T20:32:52Z</cp:lastPrinted>
  <dcterms:created xsi:type="dcterms:W3CDTF">2017-05-08T15:08:38Z</dcterms:created>
  <dcterms:modified xsi:type="dcterms:W3CDTF">2017-11-07T05:09:55Z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0x0101000E0353CD87282A4FBE388B551BB32D52</vt:lpwstr>
  </property>
  <property fmtid="{D5CDD505-2E9C-101B-9397-08002B2CF9AE}" pid="3" name="_dlc_DocIdItemGuid">
    <vt:lpwstr>ef1d2117-89a6-487e-82ea-99e30cf43b1c</vt:lpwstr>
  </property>
</Properties>
</file>