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sldIdLst>
    <p:sldId id="256" r:id="rId2"/>
    <p:sldId id="258" r:id="rId3"/>
    <p:sldId id="257" r:id="rId4"/>
    <p:sldId id="306" r:id="rId5"/>
    <p:sldId id="316" r:id="rId6"/>
    <p:sldId id="317" r:id="rId7"/>
    <p:sldId id="318" r:id="rId8"/>
    <p:sldId id="319" r:id="rId9"/>
    <p:sldId id="320" r:id="rId10"/>
    <p:sldId id="321" r:id="rId11"/>
    <p:sldId id="322" r:id="rId12"/>
    <p:sldId id="323" r:id="rId13"/>
    <p:sldId id="259" r:id="rId14"/>
    <p:sldId id="341" r:id="rId15"/>
    <p:sldId id="342" r:id="rId16"/>
    <p:sldId id="343" r:id="rId17"/>
    <p:sldId id="344" r:id="rId18"/>
    <p:sldId id="345" r:id="rId19"/>
    <p:sldId id="346" r:id="rId20"/>
    <p:sldId id="347" r:id="rId21"/>
    <p:sldId id="348" r:id="rId22"/>
    <p:sldId id="269" r:id="rId23"/>
    <p:sldId id="271" r:id="rId24"/>
    <p:sldId id="272" r:id="rId25"/>
    <p:sldId id="274" r:id="rId26"/>
    <p:sldId id="334" r:id="rId27"/>
    <p:sldId id="335" r:id="rId28"/>
    <p:sldId id="336" r:id="rId29"/>
    <p:sldId id="279" r:id="rId30"/>
    <p:sldId id="281" r:id="rId31"/>
    <p:sldId id="337" r:id="rId32"/>
    <p:sldId id="338" r:id="rId33"/>
    <p:sldId id="339" r:id="rId34"/>
    <p:sldId id="340" r:id="rId35"/>
    <p:sldId id="289" r:id="rId36"/>
    <p:sldId id="327" r:id="rId37"/>
    <p:sldId id="328" r:id="rId38"/>
    <p:sldId id="292" r:id="rId39"/>
    <p:sldId id="329" r:id="rId40"/>
    <p:sldId id="294" r:id="rId41"/>
    <p:sldId id="330" r:id="rId42"/>
    <p:sldId id="332" r:id="rId43"/>
    <p:sldId id="333" r:id="rId44"/>
    <p:sldId id="300" r:id="rId45"/>
    <p:sldId id="303" r:id="rId46"/>
    <p:sldId id="324" r:id="rId47"/>
    <p:sldId id="304" r:id="rId48"/>
    <p:sldId id="302" r:id="rId49"/>
    <p:sldId id="305"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660"/>
  </p:normalViewPr>
  <p:slideViewPr>
    <p:cSldViewPr snapToGrid="0">
      <p:cViewPr varScale="1">
        <p:scale>
          <a:sx n="113" d="100"/>
          <a:sy n="113" d="100"/>
        </p:scale>
        <p:origin x="4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A430C0A-5464-4FE4-84EB-FF9C94016DF4}" type="datetimeFigureOut">
              <a:rPr lang="en-US" smtClean="0"/>
              <a:t>3/26/2025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92245364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56007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3/26/2025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612667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3/26/2025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727426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360C6404-AD6E-4860-8E75-697CA40B95DA}" type="datetimeFigureOut">
              <a:rPr lang="en-US" smtClean="0"/>
              <a:t>3/26/2025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515717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3/26/2025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32963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3/26/2025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55963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3/26/2025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626229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3/26/2025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93079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3/26/2025</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2708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3/26/2025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591501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3/26/2025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117742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cms.diversitycompliance.com/" TargetMode="External"/><Relationship Id="rId2" Type="http://schemas.openxmlformats.org/officeDocument/2006/relationships/hyperlink" Target="https://rockfordil.gov/city-departments/finance/central-services/purchasing/" TargetMode="Externa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hyperlink" Target="https://webapps.dot.illinois.gov/UCP/ExternalSearch"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dol.gov/whd/programs/dbra/wh1321.htm"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rockfordil.gov/city-departments/public-works/water-division/" TargetMode="Externa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cdxnodengn.epa.gov/net-cgp/action/login"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JPG"/><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hyperlink" Target="https://illinoisurbanmanual.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stormwater@rockfordil.gov"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2.illinois.gov/idol/Laws-Rules/CONMED/Pages/Rates.aspx"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Michaela.Harris@rockfordil.gov"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494809"/>
            <a:ext cx="8991600" cy="1877685"/>
          </a:xfrm>
        </p:spPr>
        <p:txBody>
          <a:bodyPr>
            <a:normAutofit/>
          </a:bodyPr>
          <a:lstStyle/>
          <a:p>
            <a:pPr>
              <a:lnSpc>
                <a:spcPct val="100000"/>
              </a:lnSpc>
              <a:spcBef>
                <a:spcPts val="1000"/>
              </a:spcBef>
              <a:buClr>
                <a:srgbClr val="9BAFB5"/>
              </a:buClr>
            </a:pPr>
            <a:r>
              <a:rPr lang="en-US" sz="3600" kern="0" cap="none" spc="0" dirty="0">
                <a:solidFill>
                  <a:srgbClr val="000000"/>
                </a:solidFill>
                <a:latin typeface="Gill Sans"/>
                <a:cs typeface="Arial" panose="020B0604020202020204" pitchFamily="34" charset="0"/>
                <a:sym typeface="Gill Sans" charset="0"/>
              </a:rPr>
              <a:t>City of Rockford </a:t>
            </a:r>
            <a:br>
              <a:rPr lang="en-US" sz="3600" kern="0" cap="none" spc="0" dirty="0">
                <a:solidFill>
                  <a:srgbClr val="000000"/>
                </a:solidFill>
                <a:latin typeface="Gill Sans"/>
                <a:cs typeface="Arial" panose="020B0604020202020204" pitchFamily="34" charset="0"/>
                <a:sym typeface="Gill Sans" charset="0"/>
              </a:rPr>
            </a:br>
            <a:r>
              <a:rPr lang="en-US" sz="3600" kern="0" cap="none" spc="0" dirty="0">
                <a:solidFill>
                  <a:srgbClr val="000000"/>
                </a:solidFill>
                <a:latin typeface="Gill Sans"/>
                <a:cs typeface="Arial" panose="020B0604020202020204" pitchFamily="34" charset="0"/>
                <a:sym typeface="Gill Sans" charset="0"/>
              </a:rPr>
              <a:t>Public Works Pre-Construction Meeting</a:t>
            </a:r>
            <a:br>
              <a:rPr lang="en-US" sz="2000" cap="none" spc="0" dirty="0">
                <a:solidFill>
                  <a:srgbClr val="FFFFFF">
                    <a:lumMod val="75000"/>
                    <a:lumOff val="25000"/>
                  </a:srgbClr>
                </a:solidFill>
                <a:ea typeface="+mn-ea"/>
                <a:cs typeface="+mn-cs"/>
              </a:rPr>
            </a:br>
            <a:r>
              <a:rPr lang="en-US" sz="1800">
                <a:latin typeface="Gill Sans"/>
              </a:rPr>
              <a:t>Spring 2025</a:t>
            </a:r>
            <a:endParaRPr lang="en-US" dirty="0">
              <a:latin typeface="Gill San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8589" y="5176057"/>
            <a:ext cx="1928553" cy="1928553"/>
          </a:xfrm>
          <a:prstGeom prst="rect">
            <a:avLst/>
          </a:prstGeom>
        </p:spPr>
      </p:pic>
    </p:spTree>
    <p:extLst>
      <p:ext uri="{BB962C8B-B14F-4D97-AF65-F5344CB8AC3E}">
        <p14:creationId xmlns:p14="http://schemas.microsoft.com/office/powerpoint/2010/main" val="971012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Subcontractor Utilization</a:t>
            </a:r>
          </a:p>
        </p:txBody>
      </p:sp>
      <p:sp>
        <p:nvSpPr>
          <p:cNvPr id="4" name="Content Placeholder 3"/>
          <p:cNvSpPr>
            <a:spLocks noGrp="1"/>
          </p:cNvSpPr>
          <p:nvPr>
            <p:ph sz="half" idx="2"/>
          </p:nvPr>
        </p:nvSpPr>
        <p:spPr>
          <a:xfrm>
            <a:off x="2231897" y="1967494"/>
            <a:ext cx="7724775" cy="4702183"/>
          </a:xfrm>
        </p:spPr>
        <p:txBody>
          <a:bodyPr>
            <a:normAutofit/>
          </a:bodyPr>
          <a:lstStyle/>
          <a:p>
            <a:pPr marL="0" indent="0">
              <a:spcBef>
                <a:spcPts val="0"/>
              </a:spcBef>
              <a:buClrTx/>
              <a:buNone/>
            </a:pPr>
            <a:r>
              <a:rPr lang="en-US" dirty="0"/>
              <a:t>All invitations for bids and requests for proposals require the contractor to complete a Subcontractor Utilization Form. </a:t>
            </a:r>
          </a:p>
          <a:p>
            <a:pPr lvl="1">
              <a:spcBef>
                <a:spcPts val="0"/>
              </a:spcBef>
              <a:buClrTx/>
            </a:pPr>
            <a:r>
              <a:rPr lang="en-US" sz="1800" dirty="0"/>
              <a:t>The City uses the information to track MWBE utilization. </a:t>
            </a:r>
          </a:p>
          <a:p>
            <a:pPr lvl="1">
              <a:spcBef>
                <a:spcPts val="0"/>
              </a:spcBef>
              <a:buClrTx/>
            </a:pPr>
            <a:r>
              <a:rPr lang="en-US" sz="1800" dirty="0"/>
              <a:t>If any of the information on subcontractor utilization changes, you must submit an updated form to the Contract Compliance Officer.</a:t>
            </a:r>
          </a:p>
          <a:p>
            <a:pPr marL="0" indent="0">
              <a:buNone/>
            </a:pPr>
            <a:r>
              <a:rPr lang="en-US" b="1" dirty="0"/>
              <a:t>Changes include:</a:t>
            </a:r>
          </a:p>
          <a:p>
            <a:pPr lvl="1">
              <a:buClrTx/>
            </a:pPr>
            <a:r>
              <a:rPr lang="en-US" sz="1800" dirty="0"/>
              <a:t>If you use a different or additional subcontractor(s)</a:t>
            </a:r>
          </a:p>
          <a:p>
            <a:pPr lvl="1">
              <a:buClrTx/>
            </a:pPr>
            <a:r>
              <a:rPr lang="en-US" sz="1800" dirty="0"/>
              <a:t>If the amount estimated for the value of subcontract work increases or decreases</a:t>
            </a:r>
          </a:p>
          <a:p>
            <a:pPr lvl="1">
              <a:buClrTx/>
            </a:pPr>
            <a:r>
              <a:rPr lang="en-US" sz="1800" dirty="0"/>
              <a:t>If the number of individuals employed by the company changes</a:t>
            </a:r>
          </a:p>
          <a:p>
            <a:pPr>
              <a:buClrTx/>
            </a:pPr>
            <a:endParaRPr lang="en-US" sz="1800" dirty="0"/>
          </a:p>
        </p:txBody>
      </p:sp>
      <p:pic>
        <p:nvPicPr>
          <p:cNvPr id="5" name="Picture 4"/>
          <p:cNvPicPr>
            <a:picLocks noChangeAspect="1"/>
          </p:cNvPicPr>
          <p:nvPr/>
        </p:nvPicPr>
        <p:blipFill>
          <a:blip r:embed="rId2"/>
          <a:stretch>
            <a:fillRect/>
          </a:stretch>
        </p:blipFill>
        <p:spPr>
          <a:xfrm>
            <a:off x="10409598" y="5129700"/>
            <a:ext cx="1926503" cy="1932599"/>
          </a:xfrm>
          <a:prstGeom prst="rect">
            <a:avLst/>
          </a:prstGeom>
        </p:spPr>
      </p:pic>
    </p:spTree>
    <p:extLst>
      <p:ext uri="{BB962C8B-B14F-4D97-AF65-F5344CB8AC3E}">
        <p14:creationId xmlns:p14="http://schemas.microsoft.com/office/powerpoint/2010/main" val="4003652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Subcontractor Utilization-</a:t>
            </a:r>
            <a:r>
              <a:rPr lang="en-US" dirty="0" err="1"/>
              <a:t>mwbe</a:t>
            </a:r>
            <a:endParaRPr lang="en-US" dirty="0"/>
          </a:p>
        </p:txBody>
      </p:sp>
      <p:sp>
        <p:nvSpPr>
          <p:cNvPr id="4" name="Content Placeholder 3"/>
          <p:cNvSpPr>
            <a:spLocks noGrp="1"/>
          </p:cNvSpPr>
          <p:nvPr>
            <p:ph sz="half" idx="2"/>
          </p:nvPr>
        </p:nvSpPr>
        <p:spPr>
          <a:xfrm>
            <a:off x="1319783" y="1958786"/>
            <a:ext cx="9544050" cy="4702183"/>
          </a:xfrm>
        </p:spPr>
        <p:txBody>
          <a:bodyPr>
            <a:normAutofit/>
          </a:bodyPr>
          <a:lstStyle/>
          <a:p>
            <a:pPr>
              <a:spcBef>
                <a:spcPts val="0"/>
              </a:spcBef>
              <a:buClrTx/>
            </a:pPr>
            <a:r>
              <a:rPr lang="en-US" dirty="0"/>
              <a:t>The City strongly encourages the use of minority and women business enterprises (MWBEs) as subcontractors for City projects. </a:t>
            </a:r>
          </a:p>
          <a:p>
            <a:pPr>
              <a:spcBef>
                <a:spcPts val="0"/>
              </a:spcBef>
              <a:buClrTx/>
            </a:pPr>
            <a:r>
              <a:rPr lang="en-US" dirty="0"/>
              <a:t>On the City’s Subcontractor Utilization Form, contractors are required to provide information on their efforts to identify MBWEs for subcontracting opportunities. </a:t>
            </a:r>
          </a:p>
          <a:p>
            <a:pPr>
              <a:buClrTx/>
            </a:pPr>
            <a:r>
              <a:rPr lang="en-US" dirty="0"/>
              <a:t>An up-to-date list of City-certified MBEs and WBEs can be found on the  Purchasing website page: </a:t>
            </a:r>
            <a:r>
              <a:rPr lang="en-US" dirty="0">
                <a:hlinkClick r:id="rId2"/>
              </a:rPr>
              <a:t>https://rockfordil.gov/city-departments/finance/central-services/purchasing/</a:t>
            </a:r>
            <a:r>
              <a:rPr lang="en-US" dirty="0"/>
              <a:t>.  </a:t>
            </a:r>
          </a:p>
          <a:p>
            <a:pPr>
              <a:buClrTx/>
            </a:pPr>
            <a:r>
              <a:rPr lang="en-US" dirty="0"/>
              <a:t>Any state-certified DBE, MBE, or WBE also qualifies. To search for state-certified businesses, go to the CMS website </a:t>
            </a:r>
            <a:r>
              <a:rPr lang="en-US" dirty="0">
                <a:hlinkClick r:id="rId3"/>
              </a:rPr>
              <a:t>https://cms.diversitycompliance.com/</a:t>
            </a:r>
            <a:r>
              <a:rPr lang="en-US" dirty="0"/>
              <a:t> and the Illinois Unified Certification Program Directory at </a:t>
            </a:r>
            <a:r>
              <a:rPr lang="en-US" dirty="0">
                <a:hlinkClick r:id="rId4"/>
              </a:rPr>
              <a:t>https://webapps.dot.illinois.gov/UCP/ExternalSearch</a:t>
            </a:r>
            <a:r>
              <a:rPr lang="en-US" dirty="0"/>
              <a:t>. </a:t>
            </a:r>
          </a:p>
          <a:p>
            <a:pPr>
              <a:buClrTx/>
            </a:pPr>
            <a:endParaRPr lang="en-US" sz="1800" dirty="0"/>
          </a:p>
        </p:txBody>
      </p:sp>
      <p:pic>
        <p:nvPicPr>
          <p:cNvPr id="5" name="Picture 4"/>
          <p:cNvPicPr>
            <a:picLocks noChangeAspect="1"/>
          </p:cNvPicPr>
          <p:nvPr/>
        </p:nvPicPr>
        <p:blipFill>
          <a:blip r:embed="rId5"/>
          <a:stretch>
            <a:fillRect/>
          </a:stretch>
        </p:blipFill>
        <p:spPr>
          <a:xfrm>
            <a:off x="10409598" y="5129700"/>
            <a:ext cx="1926503" cy="1932599"/>
          </a:xfrm>
          <a:prstGeom prst="rect">
            <a:avLst/>
          </a:prstGeom>
        </p:spPr>
      </p:pic>
    </p:spTree>
    <p:extLst>
      <p:ext uri="{BB962C8B-B14F-4D97-AF65-F5344CB8AC3E}">
        <p14:creationId xmlns:p14="http://schemas.microsoft.com/office/powerpoint/2010/main" val="4023643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Site visits</a:t>
            </a:r>
          </a:p>
        </p:txBody>
      </p:sp>
      <p:sp>
        <p:nvSpPr>
          <p:cNvPr id="4" name="Content Placeholder 3"/>
          <p:cNvSpPr>
            <a:spLocks noGrp="1"/>
          </p:cNvSpPr>
          <p:nvPr>
            <p:ph sz="half" idx="2"/>
          </p:nvPr>
        </p:nvSpPr>
        <p:spPr>
          <a:xfrm>
            <a:off x="1319783" y="1950077"/>
            <a:ext cx="9544050" cy="4702183"/>
          </a:xfrm>
        </p:spPr>
        <p:txBody>
          <a:bodyPr>
            <a:normAutofit/>
          </a:bodyPr>
          <a:lstStyle/>
          <a:p>
            <a:pPr marL="0" indent="0">
              <a:spcBef>
                <a:spcPts val="0"/>
              </a:spcBef>
              <a:buClrTx/>
              <a:buNone/>
            </a:pPr>
            <a:r>
              <a:rPr lang="en-US" b="1" dirty="0"/>
              <a:t>The City must monitor compliance with Davis Bacon through site visits:</a:t>
            </a:r>
          </a:p>
          <a:p>
            <a:pPr lvl="1">
              <a:spcBef>
                <a:spcPts val="200"/>
              </a:spcBef>
              <a:buClrTx/>
            </a:pPr>
            <a:r>
              <a:rPr lang="en-US" sz="1800" dirty="0"/>
              <a:t>Includes conducting confidential interviews with workers at the job site, comparing interview information to certified payrolls. </a:t>
            </a:r>
          </a:p>
          <a:p>
            <a:pPr lvl="1">
              <a:spcBef>
                <a:spcPts val="200"/>
              </a:spcBef>
              <a:buClrTx/>
            </a:pPr>
            <a:r>
              <a:rPr lang="en-US" sz="1800" dirty="0"/>
              <a:t>Duties actually performed vs. wage classification on payroll</a:t>
            </a:r>
          </a:p>
          <a:p>
            <a:pPr lvl="1">
              <a:spcBef>
                <a:spcPts val="200"/>
              </a:spcBef>
              <a:buClrTx/>
            </a:pPr>
            <a:r>
              <a:rPr lang="en-US" sz="1800" dirty="0"/>
              <a:t>Hours and days actually worked vs. payroll</a:t>
            </a:r>
          </a:p>
          <a:p>
            <a:pPr lvl="1">
              <a:spcBef>
                <a:spcPts val="200"/>
              </a:spcBef>
              <a:buClrTx/>
            </a:pPr>
            <a:r>
              <a:rPr lang="en-US" sz="1800" dirty="0"/>
              <a:t>Compensation actually paid vs. payroll</a:t>
            </a:r>
          </a:p>
          <a:p>
            <a:pPr lvl="1">
              <a:spcBef>
                <a:spcPts val="200"/>
              </a:spcBef>
              <a:buClrTx/>
            </a:pPr>
            <a:r>
              <a:rPr lang="en-US" sz="1800" dirty="0"/>
              <a:t>Includes verifying notice requirements are being met (wage determinations posted on site and Dept. of Labor WH-1321 “Employee Rights Under the Davis-Bacon Act” poster displayed on site -- found at </a:t>
            </a:r>
            <a:r>
              <a:rPr lang="en-US" sz="1800" dirty="0">
                <a:hlinkClick r:id="rId2"/>
              </a:rPr>
              <a:t>https://www.dol.gov/whd/programs/dbra/wh1321.htm</a:t>
            </a:r>
            <a:r>
              <a:rPr lang="en-US" sz="1800" dirty="0"/>
              <a:t>). </a:t>
            </a:r>
          </a:p>
          <a:p>
            <a:pPr lvl="1">
              <a:spcBef>
                <a:spcPts val="200"/>
              </a:spcBef>
              <a:buClrTx/>
            </a:pPr>
            <a:r>
              <a:rPr lang="en-US" sz="1800" dirty="0"/>
              <a:t>The City may also choose to conduct prevailing wage site visits for locally funded projects subject to IPWA. </a:t>
            </a:r>
          </a:p>
          <a:p>
            <a:pPr lvl="1">
              <a:spcBef>
                <a:spcPts val="0"/>
              </a:spcBef>
              <a:buClrTx/>
            </a:pPr>
            <a:endParaRPr lang="en-US" sz="1800" dirty="0"/>
          </a:p>
        </p:txBody>
      </p:sp>
      <p:pic>
        <p:nvPicPr>
          <p:cNvPr id="5" name="Picture 4"/>
          <p:cNvPicPr>
            <a:picLocks noChangeAspect="1"/>
          </p:cNvPicPr>
          <p:nvPr/>
        </p:nvPicPr>
        <p:blipFill>
          <a:blip r:embed="rId3"/>
          <a:stretch>
            <a:fillRect/>
          </a:stretch>
        </p:blipFill>
        <p:spPr>
          <a:xfrm>
            <a:off x="10409598" y="5129700"/>
            <a:ext cx="1926503" cy="1932599"/>
          </a:xfrm>
          <a:prstGeom prst="rect">
            <a:avLst/>
          </a:prstGeom>
        </p:spPr>
      </p:pic>
    </p:spTree>
    <p:extLst>
      <p:ext uri="{BB962C8B-B14F-4D97-AF65-F5344CB8AC3E}">
        <p14:creationId xmlns:p14="http://schemas.microsoft.com/office/powerpoint/2010/main" val="617376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036" y="383667"/>
            <a:ext cx="7729728" cy="1188720"/>
          </a:xfrm>
        </p:spPr>
        <p:txBody>
          <a:bodyPr/>
          <a:lstStyle/>
          <a:p>
            <a:r>
              <a:rPr lang="en-US" dirty="0"/>
              <a:t>Street/Forestry Contacts</a:t>
            </a:r>
          </a:p>
        </p:txBody>
      </p:sp>
      <p:sp>
        <p:nvSpPr>
          <p:cNvPr id="3" name="Content Placeholder 2"/>
          <p:cNvSpPr>
            <a:spLocks noGrp="1"/>
          </p:cNvSpPr>
          <p:nvPr>
            <p:ph sz="half" idx="1"/>
          </p:nvPr>
        </p:nvSpPr>
        <p:spPr>
          <a:xfrm>
            <a:off x="1940596" y="2085775"/>
            <a:ext cx="4117304" cy="3101982"/>
          </a:xfrm>
        </p:spPr>
        <p:txBody>
          <a:bodyPr>
            <a:normAutofit/>
          </a:bodyPr>
          <a:lstStyle/>
          <a:p>
            <a:pPr marL="0" indent="0">
              <a:buNone/>
            </a:pPr>
            <a:r>
              <a:rPr lang="en-US" sz="1600" b="1" dirty="0"/>
              <a:t>Street &amp; Transportation Superintendents:</a:t>
            </a:r>
          </a:p>
          <a:p>
            <a:pPr marL="0" indent="0">
              <a:buNone/>
            </a:pPr>
            <a:r>
              <a:rPr lang="en-US" dirty="0"/>
              <a:t>Mitch Leatherby – (779) 348-7631</a:t>
            </a:r>
          </a:p>
          <a:p>
            <a:pPr marL="0" indent="0">
              <a:spcBef>
                <a:spcPts val="400"/>
              </a:spcBef>
              <a:buNone/>
            </a:pPr>
            <a:r>
              <a:rPr lang="en-US" dirty="0"/>
              <a:t>Mitchell.Leatherby@rockfordil.gov	</a:t>
            </a:r>
          </a:p>
          <a:p>
            <a:pPr marL="0" indent="0">
              <a:spcBef>
                <a:spcPts val="400"/>
              </a:spcBef>
              <a:buNone/>
            </a:pPr>
            <a:endParaRPr lang="en-US" dirty="0"/>
          </a:p>
          <a:p>
            <a:pPr marL="0" indent="0">
              <a:spcBef>
                <a:spcPts val="400"/>
              </a:spcBef>
              <a:buNone/>
            </a:pPr>
            <a:r>
              <a:rPr lang="en-US" dirty="0"/>
              <a:t>Nick Akers – (779) 348-7619</a:t>
            </a:r>
          </a:p>
          <a:p>
            <a:pPr marL="0" indent="0">
              <a:spcBef>
                <a:spcPts val="400"/>
              </a:spcBef>
              <a:buNone/>
            </a:pPr>
            <a:r>
              <a:rPr lang="en-US" dirty="0"/>
              <a:t>Nicholas.akers@rockfordil.gov</a:t>
            </a:r>
          </a:p>
          <a:p>
            <a:endParaRPr lang="en-US" dirty="0"/>
          </a:p>
        </p:txBody>
      </p:sp>
      <p:sp>
        <p:nvSpPr>
          <p:cNvPr id="4" name="Content Placeholder 3"/>
          <p:cNvSpPr>
            <a:spLocks noGrp="1"/>
          </p:cNvSpPr>
          <p:nvPr>
            <p:ph sz="half" idx="2"/>
          </p:nvPr>
        </p:nvSpPr>
        <p:spPr>
          <a:xfrm>
            <a:off x="6521601" y="2085775"/>
            <a:ext cx="3862960" cy="3101982"/>
          </a:xfrm>
        </p:spPr>
        <p:txBody>
          <a:bodyPr>
            <a:normAutofit/>
          </a:bodyPr>
          <a:lstStyle/>
          <a:p>
            <a:pPr marL="0" indent="0">
              <a:buNone/>
            </a:pPr>
            <a:r>
              <a:rPr lang="it-IT" sz="1600" b="1" dirty="0"/>
              <a:t>Street Div. Supervisor:</a:t>
            </a:r>
          </a:p>
          <a:p>
            <a:pPr marL="0" indent="0">
              <a:buNone/>
            </a:pPr>
            <a:r>
              <a:rPr lang="it-IT" dirty="0"/>
              <a:t>Giovanni Giacomazzo-(779) 348-7675</a:t>
            </a:r>
          </a:p>
          <a:p>
            <a:pPr marL="0" indent="0">
              <a:buNone/>
            </a:pPr>
            <a:r>
              <a:rPr lang="it-IT" dirty="0"/>
              <a:t>Giovanni.Giacomazzo@rockfordil.gov	</a:t>
            </a:r>
          </a:p>
          <a:p>
            <a:pPr marL="0" indent="0">
              <a:buNone/>
            </a:pPr>
            <a:r>
              <a:rPr lang="it-IT" sz="1700" b="1" dirty="0"/>
              <a:t>Forestry Div. Supervisor: </a:t>
            </a:r>
          </a:p>
          <a:p>
            <a:pPr marL="0" indent="0">
              <a:buNone/>
            </a:pPr>
            <a:r>
              <a:rPr lang="it-IT" dirty="0"/>
              <a:t>Taylor Hennelly– (779) 348-7636     Taylor.Hennelly@rockfordil.gov</a:t>
            </a:r>
          </a:p>
          <a:p>
            <a:pPr marL="0" indent="0">
              <a:buNone/>
            </a:pPr>
            <a:endParaRPr lang="en-US" dirty="0"/>
          </a:p>
        </p:txBody>
      </p:sp>
      <p:pic>
        <p:nvPicPr>
          <p:cNvPr id="5" name="Picture 4"/>
          <p:cNvPicPr>
            <a:picLocks noChangeAspect="1"/>
          </p:cNvPicPr>
          <p:nvPr/>
        </p:nvPicPr>
        <p:blipFill>
          <a:blip r:embed="rId2"/>
          <a:stretch>
            <a:fillRect/>
          </a:stretch>
        </p:blipFill>
        <p:spPr>
          <a:xfrm>
            <a:off x="10523898" y="5189898"/>
            <a:ext cx="1926503" cy="1926503"/>
          </a:xfrm>
          <a:prstGeom prst="rect">
            <a:avLst/>
          </a:prstGeom>
        </p:spPr>
      </p:pic>
    </p:spTree>
    <p:extLst>
      <p:ext uri="{BB962C8B-B14F-4D97-AF65-F5344CB8AC3E}">
        <p14:creationId xmlns:p14="http://schemas.microsoft.com/office/powerpoint/2010/main" val="3154372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291203"/>
            <a:ext cx="4486656" cy="1141497"/>
          </a:xfrm>
        </p:spPr>
        <p:txBody>
          <a:bodyPr>
            <a:normAutofit fontScale="90000"/>
          </a:bodyPr>
          <a:lstStyle/>
          <a:p>
            <a:r>
              <a:rPr lang="en-US" dirty="0"/>
              <a:t>Water Distribution System Design and Specifications (Section 12)</a:t>
            </a:r>
          </a:p>
        </p:txBody>
      </p:sp>
      <p:pic>
        <p:nvPicPr>
          <p:cNvPr id="5" name="Content Placeholder 4"/>
          <p:cNvPicPr>
            <a:picLocks noGrp="1" noChangeAspect="1"/>
          </p:cNvPicPr>
          <p:nvPr>
            <p:ph idx="1"/>
          </p:nvPr>
        </p:nvPicPr>
        <p:blipFill>
          <a:blip r:embed="rId2"/>
          <a:stretch>
            <a:fillRect/>
          </a:stretch>
        </p:blipFill>
        <p:spPr>
          <a:xfrm>
            <a:off x="6534150" y="89798"/>
            <a:ext cx="5289884" cy="6768202"/>
          </a:xfrm>
          <a:prstGeom prst="rect">
            <a:avLst/>
          </a:prstGeom>
        </p:spPr>
      </p:pic>
      <p:sp>
        <p:nvSpPr>
          <p:cNvPr id="4" name="Text Placeholder 3"/>
          <p:cNvSpPr>
            <a:spLocks noGrp="1"/>
          </p:cNvSpPr>
          <p:nvPr>
            <p:ph type="body" sz="half" idx="2"/>
          </p:nvPr>
        </p:nvSpPr>
        <p:spPr>
          <a:xfrm>
            <a:off x="397382" y="1626326"/>
            <a:ext cx="5231131" cy="4600303"/>
          </a:xfrm>
        </p:spPr>
        <p:txBody>
          <a:bodyPr>
            <a:normAutofit/>
          </a:bodyPr>
          <a:lstStyle/>
          <a:p>
            <a:pPr marL="285750" indent="-285750" algn="l">
              <a:buClrTx/>
              <a:buFont typeface="Arial" panose="020B0604020202020204" pitchFamily="34" charset="0"/>
              <a:buChar char="•"/>
            </a:pPr>
            <a:r>
              <a:rPr lang="en-US" sz="1800" dirty="0">
                <a:solidFill>
                  <a:schemeClr val="tx1"/>
                </a:solidFill>
              </a:rPr>
              <a:t>Most recently revised April 2024 to reflect combined fire and domestic water service installations.</a:t>
            </a:r>
          </a:p>
          <a:p>
            <a:pPr marL="342900" indent="-342900" algn="l">
              <a:buClrTx/>
              <a:buFont typeface="Arial" panose="020B0604020202020204" pitchFamily="34" charset="0"/>
              <a:buChar char="•"/>
            </a:pPr>
            <a:r>
              <a:rPr lang="en-US" sz="1800" dirty="0">
                <a:solidFill>
                  <a:schemeClr val="tx1"/>
                </a:solidFill>
              </a:rPr>
              <a:t>Previous changes discuss the abandonment provisions associated with unused water service lines;  Abandonment requirements shall be size dependent and will either be abandoned by using a solid sleeve, corporation sleeve, or removing and replacing a section of main.  </a:t>
            </a:r>
          </a:p>
          <a:p>
            <a:pPr marL="342900" indent="-342900" algn="l">
              <a:buClrTx/>
              <a:buFont typeface="Arial" panose="020B0604020202020204" pitchFamily="34" charset="0"/>
              <a:buChar char="•"/>
            </a:pPr>
            <a:r>
              <a:rPr lang="en-US" sz="1800" dirty="0">
                <a:solidFill>
                  <a:schemeClr val="tx1"/>
                </a:solidFill>
              </a:rPr>
              <a:t>IL Admin Code 890.120</a:t>
            </a:r>
          </a:p>
          <a:p>
            <a:pPr marL="342900" indent="-342900" algn="l">
              <a:buClrTx/>
              <a:buFont typeface="Arial" panose="020B0604020202020204" pitchFamily="34" charset="0"/>
              <a:buChar char="•"/>
            </a:pPr>
            <a:r>
              <a:rPr lang="en-US" sz="1800" dirty="0">
                <a:solidFill>
                  <a:schemeClr val="tx1"/>
                </a:solidFill>
              </a:rPr>
              <a:t>Current Version is available on the City Website (rockfordil.gov) under City Departments – Public Works – Water – Design &amp; Construction (link on left side)</a:t>
            </a:r>
          </a:p>
          <a:p>
            <a:pPr marL="342900" indent="-342900" algn="l">
              <a:buClrTx/>
              <a:buFont typeface="Arial" panose="020B0604020202020204" pitchFamily="34" charset="0"/>
              <a:buChar char="•"/>
            </a:pPr>
            <a:endParaRPr lang="en-US" sz="1800" dirty="0">
              <a:solidFill>
                <a:schemeClr val="tx1"/>
              </a:solidFill>
            </a:endParaRPr>
          </a:p>
        </p:txBody>
      </p:sp>
    </p:spTree>
    <p:extLst>
      <p:ext uri="{BB962C8B-B14F-4D97-AF65-F5344CB8AC3E}">
        <p14:creationId xmlns:p14="http://schemas.microsoft.com/office/powerpoint/2010/main" val="3295170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310253"/>
            <a:ext cx="4486656" cy="1141497"/>
          </a:xfrm>
        </p:spPr>
        <p:txBody>
          <a:bodyPr/>
          <a:lstStyle/>
          <a:p>
            <a:r>
              <a:rPr lang="en-US" dirty="0"/>
              <a:t>Illinois EPA Water Construction Permit</a:t>
            </a:r>
          </a:p>
        </p:txBody>
      </p:sp>
      <p:pic>
        <p:nvPicPr>
          <p:cNvPr id="5" name="Content Placeholder 4"/>
          <p:cNvPicPr>
            <a:picLocks noGrp="1" noChangeAspect="1"/>
          </p:cNvPicPr>
          <p:nvPr>
            <p:ph idx="1"/>
          </p:nvPr>
        </p:nvPicPr>
        <p:blipFill>
          <a:blip r:embed="rId2"/>
          <a:stretch>
            <a:fillRect/>
          </a:stretch>
        </p:blipFill>
        <p:spPr>
          <a:xfrm>
            <a:off x="6648451" y="192464"/>
            <a:ext cx="5019674" cy="6510132"/>
          </a:xfrm>
          <a:prstGeom prst="rect">
            <a:avLst/>
          </a:prstGeom>
        </p:spPr>
      </p:pic>
      <p:sp>
        <p:nvSpPr>
          <p:cNvPr id="4" name="Text Placeholder 3"/>
          <p:cNvSpPr>
            <a:spLocks noGrp="1"/>
          </p:cNvSpPr>
          <p:nvPr>
            <p:ph type="body" sz="half" idx="2"/>
          </p:nvPr>
        </p:nvSpPr>
        <p:spPr>
          <a:xfrm>
            <a:off x="1255449" y="1788608"/>
            <a:ext cx="3514997" cy="2898507"/>
          </a:xfrm>
        </p:spPr>
        <p:txBody>
          <a:bodyPr>
            <a:normAutofit fontScale="25000" lnSpcReduction="20000"/>
          </a:bodyPr>
          <a:lstStyle/>
          <a:p>
            <a:pPr algn="l"/>
            <a:r>
              <a:rPr lang="en-US" sz="7200" b="1" dirty="0">
                <a:solidFill>
                  <a:schemeClr val="tx1"/>
                </a:solidFill>
              </a:rPr>
              <a:t>Prior to Permit Approval:</a:t>
            </a:r>
          </a:p>
          <a:p>
            <a:pPr marL="285750" indent="-285750" algn="l">
              <a:buClrTx/>
              <a:buFont typeface="Arial" panose="020B0604020202020204" pitchFamily="34" charset="0"/>
              <a:buChar char="•"/>
            </a:pPr>
            <a:r>
              <a:rPr lang="en-US" sz="7200" dirty="0">
                <a:solidFill>
                  <a:schemeClr val="tx1"/>
                </a:solidFill>
              </a:rPr>
              <a:t>Approved Plat</a:t>
            </a:r>
          </a:p>
          <a:p>
            <a:pPr marL="285750" indent="-285750" algn="l">
              <a:buClrTx/>
              <a:buFont typeface="Arial" panose="020B0604020202020204" pitchFamily="34" charset="0"/>
              <a:buChar char="•"/>
            </a:pPr>
            <a:r>
              <a:rPr lang="en-US" sz="7200" dirty="0">
                <a:solidFill>
                  <a:schemeClr val="tx1"/>
                </a:solidFill>
              </a:rPr>
              <a:t>Approved Plans</a:t>
            </a:r>
          </a:p>
          <a:p>
            <a:pPr marL="285750" indent="-285750" algn="l">
              <a:buClrTx/>
              <a:buFont typeface="Arial" panose="020B0604020202020204" pitchFamily="34" charset="0"/>
              <a:buChar char="•"/>
            </a:pPr>
            <a:r>
              <a:rPr lang="en-US" sz="7200" dirty="0">
                <a:solidFill>
                  <a:schemeClr val="tx1"/>
                </a:solidFill>
              </a:rPr>
              <a:t>Submit 2 copies of the Construction Permit Application</a:t>
            </a:r>
          </a:p>
          <a:p>
            <a:pPr algn="l"/>
            <a:r>
              <a:rPr lang="en-US" sz="7200" b="1" dirty="0">
                <a:solidFill>
                  <a:schemeClr val="tx1"/>
                </a:solidFill>
              </a:rPr>
              <a:t>Prior to Construction:</a:t>
            </a:r>
          </a:p>
          <a:p>
            <a:pPr marL="285750" indent="-285750" algn="l">
              <a:buClrTx/>
              <a:buFont typeface="Arial" panose="020B0604020202020204" pitchFamily="34" charset="0"/>
              <a:buChar char="•"/>
            </a:pPr>
            <a:r>
              <a:rPr lang="en-US" sz="7200" dirty="0">
                <a:solidFill>
                  <a:schemeClr val="tx1"/>
                </a:solidFill>
              </a:rPr>
              <a:t>Receive Permit</a:t>
            </a:r>
          </a:p>
          <a:p>
            <a:pPr marL="285750" indent="-285750" algn="l">
              <a:buClrTx/>
              <a:buFont typeface="Arial" panose="020B0604020202020204" pitchFamily="34" charset="0"/>
              <a:buChar char="•"/>
            </a:pPr>
            <a:r>
              <a:rPr lang="en-US" sz="7200" dirty="0">
                <a:solidFill>
                  <a:schemeClr val="tx1"/>
                </a:solidFill>
              </a:rPr>
              <a:t>Preconstruction Meeting</a:t>
            </a:r>
          </a:p>
          <a:p>
            <a:pPr marL="285750"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4169124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68" y="296391"/>
            <a:ext cx="4486656" cy="1141497"/>
          </a:xfrm>
        </p:spPr>
        <p:txBody>
          <a:bodyPr/>
          <a:lstStyle/>
          <a:p>
            <a:r>
              <a:rPr lang="en-US" dirty="0"/>
              <a:t>Illinois EPA Water Operating Permit</a:t>
            </a:r>
          </a:p>
        </p:txBody>
      </p:sp>
      <p:pic>
        <p:nvPicPr>
          <p:cNvPr id="5" name="Content Placeholder 4"/>
          <p:cNvPicPr>
            <a:picLocks noGrp="1" noChangeAspect="1"/>
          </p:cNvPicPr>
          <p:nvPr>
            <p:ph idx="1"/>
          </p:nvPr>
        </p:nvPicPr>
        <p:blipFill>
          <a:blip r:embed="rId2"/>
          <a:stretch>
            <a:fillRect/>
          </a:stretch>
        </p:blipFill>
        <p:spPr>
          <a:xfrm>
            <a:off x="6619874" y="172566"/>
            <a:ext cx="5019675" cy="6476001"/>
          </a:xfrm>
          <a:prstGeom prst="rect">
            <a:avLst/>
          </a:prstGeom>
        </p:spPr>
      </p:pic>
      <p:sp>
        <p:nvSpPr>
          <p:cNvPr id="4" name="Text Placeholder 3"/>
          <p:cNvSpPr>
            <a:spLocks noGrp="1"/>
          </p:cNvSpPr>
          <p:nvPr>
            <p:ph type="body" sz="half" idx="2"/>
          </p:nvPr>
        </p:nvSpPr>
        <p:spPr>
          <a:xfrm>
            <a:off x="1194816" y="1712409"/>
            <a:ext cx="3794760" cy="2194036"/>
          </a:xfrm>
        </p:spPr>
        <p:txBody>
          <a:bodyPr/>
          <a:lstStyle/>
          <a:p>
            <a:pPr marL="285750" indent="-285750" algn="l">
              <a:buClrTx/>
              <a:buFont typeface="Arial" panose="020B0604020202020204" pitchFamily="34" charset="0"/>
              <a:buChar char="•"/>
            </a:pPr>
            <a:r>
              <a:rPr lang="en-US" sz="1800" dirty="0">
                <a:solidFill>
                  <a:schemeClr val="tx1"/>
                </a:solidFill>
              </a:rPr>
              <a:t>The City of Rockford issues an Operating Permit once the water main has passed all tests and has been accepted by the Water Engineer.</a:t>
            </a:r>
          </a:p>
          <a:p>
            <a:pPr marL="285750" indent="-285750" algn="l">
              <a:buClrTx/>
              <a:buFont typeface="Arial" panose="020B0604020202020204" pitchFamily="34" charset="0"/>
              <a:buChar char="•"/>
            </a:pPr>
            <a:r>
              <a:rPr lang="en-US" sz="1800" dirty="0">
                <a:solidFill>
                  <a:schemeClr val="tx1"/>
                </a:solidFill>
              </a:rPr>
              <a:t>This permit is kept on file with the Water Division</a:t>
            </a:r>
          </a:p>
          <a:p>
            <a:endParaRPr lang="en-US" dirty="0"/>
          </a:p>
        </p:txBody>
      </p:sp>
    </p:spTree>
    <p:extLst>
      <p:ext uri="{BB962C8B-B14F-4D97-AF65-F5344CB8AC3E}">
        <p14:creationId xmlns:p14="http://schemas.microsoft.com/office/powerpoint/2010/main" val="2712697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4" y="526542"/>
            <a:ext cx="7729728" cy="1188720"/>
          </a:xfrm>
        </p:spPr>
        <p:txBody>
          <a:bodyPr/>
          <a:lstStyle/>
          <a:p>
            <a:r>
              <a:rPr lang="en-US" dirty="0"/>
              <a:t>Water System Shutdowns</a:t>
            </a:r>
          </a:p>
        </p:txBody>
      </p:sp>
      <p:sp>
        <p:nvSpPr>
          <p:cNvPr id="3" name="Content Placeholder 2"/>
          <p:cNvSpPr>
            <a:spLocks noGrp="1"/>
          </p:cNvSpPr>
          <p:nvPr>
            <p:ph idx="1"/>
          </p:nvPr>
        </p:nvSpPr>
        <p:spPr>
          <a:xfrm>
            <a:off x="2368103" y="2078390"/>
            <a:ext cx="7455789" cy="3101983"/>
          </a:xfrm>
        </p:spPr>
        <p:txBody>
          <a:bodyPr/>
          <a:lstStyle/>
          <a:p>
            <a:pPr marL="0" indent="0">
              <a:buNone/>
            </a:pPr>
            <a:r>
              <a:rPr lang="en-US" b="1" dirty="0"/>
              <a:t>Water Main Shut Off:</a:t>
            </a:r>
          </a:p>
          <a:p>
            <a:pPr>
              <a:buClrTx/>
            </a:pPr>
            <a:r>
              <a:rPr lang="en-US" dirty="0"/>
              <a:t>Section 1.6 - Requirements for Scheduled Water Main Valve Shut Off</a:t>
            </a:r>
          </a:p>
          <a:p>
            <a:pPr>
              <a:spcBef>
                <a:spcPts val="0"/>
              </a:spcBef>
              <a:buClrTx/>
            </a:pPr>
            <a:r>
              <a:rPr lang="en-US" dirty="0"/>
              <a:t>Section 1.6.1 - Requirements for Unscheduled (Emergency) Water Main Valve Shut Off</a:t>
            </a:r>
          </a:p>
          <a:p>
            <a:pPr marL="0" indent="0">
              <a:spcBef>
                <a:spcPts val="0"/>
              </a:spcBef>
              <a:buNone/>
            </a:pPr>
            <a:endParaRPr lang="en-US" dirty="0"/>
          </a:p>
          <a:p>
            <a:pPr>
              <a:spcBef>
                <a:spcPts val="0"/>
              </a:spcBef>
              <a:buClrTx/>
              <a:buFont typeface="Wingdings" panose="05000000000000000000" pitchFamily="2" charset="2"/>
              <a:buChar char="v"/>
            </a:pPr>
            <a:r>
              <a:rPr lang="en-US" dirty="0"/>
              <a:t>This section can be found on the City’s website under City Departments – Public Works – Water – Water Engineering </a:t>
            </a:r>
          </a:p>
          <a:p>
            <a:endParaRPr lang="en-US" dirty="0"/>
          </a:p>
        </p:txBody>
      </p:sp>
      <p:pic>
        <p:nvPicPr>
          <p:cNvPr id="4" name="Picture 3"/>
          <p:cNvPicPr>
            <a:picLocks noChangeAspect="1"/>
          </p:cNvPicPr>
          <p:nvPr/>
        </p:nvPicPr>
        <p:blipFill>
          <a:blip r:embed="rId2"/>
          <a:stretch>
            <a:fillRect/>
          </a:stretch>
        </p:blipFill>
        <p:spPr>
          <a:xfrm>
            <a:off x="10447698" y="5180373"/>
            <a:ext cx="1926503" cy="1926503"/>
          </a:xfrm>
          <a:prstGeom prst="rect">
            <a:avLst/>
          </a:prstGeom>
        </p:spPr>
      </p:pic>
    </p:spTree>
    <p:extLst>
      <p:ext uri="{BB962C8B-B14F-4D97-AF65-F5344CB8AC3E}">
        <p14:creationId xmlns:p14="http://schemas.microsoft.com/office/powerpoint/2010/main" val="3751535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07492"/>
            <a:ext cx="7729728" cy="1188720"/>
          </a:xfrm>
        </p:spPr>
        <p:txBody>
          <a:bodyPr/>
          <a:lstStyle/>
          <a:p>
            <a:r>
              <a:rPr lang="en-US" dirty="0"/>
              <a:t>Water System Shutdowns</a:t>
            </a:r>
          </a:p>
        </p:txBody>
      </p:sp>
      <p:sp>
        <p:nvSpPr>
          <p:cNvPr id="3" name="Content Placeholder 2"/>
          <p:cNvSpPr>
            <a:spLocks noGrp="1"/>
          </p:cNvSpPr>
          <p:nvPr>
            <p:ph idx="1"/>
          </p:nvPr>
        </p:nvSpPr>
        <p:spPr>
          <a:xfrm>
            <a:off x="2231136" y="2075524"/>
            <a:ext cx="7729728" cy="3646007"/>
          </a:xfrm>
        </p:spPr>
        <p:txBody>
          <a:bodyPr>
            <a:normAutofit fontScale="92500" lnSpcReduction="20000"/>
          </a:bodyPr>
          <a:lstStyle/>
          <a:p>
            <a:pPr marL="0" indent="0">
              <a:buNone/>
            </a:pPr>
            <a:r>
              <a:rPr lang="en-US" sz="1900" b="1" dirty="0"/>
              <a:t>Section 1.6 - Requirements for Scheduled Water Main Valve Shut Off:</a:t>
            </a:r>
          </a:p>
          <a:p>
            <a:pPr>
              <a:buClrTx/>
            </a:pPr>
            <a:r>
              <a:rPr lang="en-US" sz="1900" dirty="0"/>
              <a:t>Must obtain permission of the Water Superintendent, or his designee, prior to any water main valve shut off.</a:t>
            </a:r>
          </a:p>
          <a:p>
            <a:pPr>
              <a:buClrTx/>
            </a:pPr>
            <a:r>
              <a:rPr lang="en-US" sz="1900" dirty="0"/>
              <a:t>Meet with Water Division personnel at least five (5) days prior to start of construction</a:t>
            </a:r>
          </a:p>
          <a:p>
            <a:pPr>
              <a:buClrTx/>
            </a:pPr>
            <a:r>
              <a:rPr lang="en-US" sz="1900" dirty="0"/>
              <a:t>Coordinate exercising valves and determining valve shut off patterns during construction.  </a:t>
            </a:r>
          </a:p>
          <a:p>
            <a:pPr>
              <a:buClrTx/>
            </a:pPr>
            <a:r>
              <a:rPr lang="en-US" sz="1900" dirty="0"/>
              <a:t>The shut down shall be allowed to proceed only after the Water Division representative has determined that the required valves are functioning. </a:t>
            </a:r>
          </a:p>
          <a:p>
            <a:pPr>
              <a:buClrTx/>
            </a:pPr>
            <a:r>
              <a:rPr lang="en-US" sz="1900" dirty="0"/>
              <a:t>Minimum 24 hour notification to all customers of boil order (tags)</a:t>
            </a:r>
          </a:p>
          <a:p>
            <a:pPr>
              <a:buClrTx/>
            </a:pPr>
            <a:r>
              <a:rPr lang="en-US" sz="1900" dirty="0"/>
              <a:t>For larger businesses, schools, etc. coordinate shutdown in advance with Property Owner and Project Manager</a:t>
            </a:r>
          </a:p>
          <a:p>
            <a:pPr>
              <a:buClrTx/>
            </a:pPr>
            <a:endParaRPr lang="en-US" dirty="0"/>
          </a:p>
        </p:txBody>
      </p:sp>
      <p:pic>
        <p:nvPicPr>
          <p:cNvPr id="4" name="Picture 3"/>
          <p:cNvPicPr>
            <a:picLocks noChangeAspect="1"/>
          </p:cNvPicPr>
          <p:nvPr/>
        </p:nvPicPr>
        <p:blipFill>
          <a:blip r:embed="rId2"/>
          <a:stretch>
            <a:fillRect/>
          </a:stretch>
        </p:blipFill>
        <p:spPr>
          <a:xfrm>
            <a:off x="10469197" y="5189898"/>
            <a:ext cx="1926503" cy="1926503"/>
          </a:xfrm>
          <a:prstGeom prst="rect">
            <a:avLst/>
          </a:prstGeom>
        </p:spPr>
      </p:pic>
    </p:spTree>
    <p:extLst>
      <p:ext uri="{BB962C8B-B14F-4D97-AF65-F5344CB8AC3E}">
        <p14:creationId xmlns:p14="http://schemas.microsoft.com/office/powerpoint/2010/main" val="2411089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07492"/>
            <a:ext cx="7729728" cy="1188720"/>
          </a:xfrm>
        </p:spPr>
        <p:txBody>
          <a:bodyPr/>
          <a:lstStyle/>
          <a:p>
            <a:r>
              <a:rPr lang="en-US" dirty="0"/>
              <a:t>Water System Shutdowns</a:t>
            </a:r>
          </a:p>
        </p:txBody>
      </p:sp>
      <p:sp>
        <p:nvSpPr>
          <p:cNvPr id="3" name="Content Placeholder 2"/>
          <p:cNvSpPr>
            <a:spLocks noGrp="1"/>
          </p:cNvSpPr>
          <p:nvPr>
            <p:ph idx="1"/>
          </p:nvPr>
        </p:nvSpPr>
        <p:spPr>
          <a:xfrm>
            <a:off x="2016905" y="2066816"/>
            <a:ext cx="8158190" cy="3933389"/>
          </a:xfrm>
        </p:spPr>
        <p:txBody>
          <a:bodyPr>
            <a:normAutofit fontScale="47500" lnSpcReduction="20000"/>
          </a:bodyPr>
          <a:lstStyle/>
          <a:p>
            <a:pPr marL="0" indent="0">
              <a:buNone/>
            </a:pPr>
            <a:r>
              <a:rPr lang="en-US" sz="3800" b="1" dirty="0"/>
              <a:t>Section 1.6 - Requirements for Scheduled Water Main Valve Shut Off (Cont.):</a:t>
            </a:r>
          </a:p>
          <a:p>
            <a:pPr>
              <a:buClrTx/>
            </a:pPr>
            <a:r>
              <a:rPr lang="en-US" sz="3800" dirty="0"/>
              <a:t>Notify the Water Division Operations Center (779-348-7368) prior to water main valve shut off and provide the following:</a:t>
            </a:r>
          </a:p>
          <a:p>
            <a:pPr lvl="3">
              <a:buClrTx/>
            </a:pPr>
            <a:r>
              <a:rPr lang="en-US" sz="3800" dirty="0"/>
              <a:t>Streets and boundaries of shut down</a:t>
            </a:r>
          </a:p>
          <a:p>
            <a:pPr lvl="3">
              <a:buClrTx/>
            </a:pPr>
            <a:r>
              <a:rPr lang="en-US" sz="3800" dirty="0"/>
              <a:t>Time of shut down</a:t>
            </a:r>
          </a:p>
          <a:p>
            <a:pPr lvl="3">
              <a:buClrTx/>
            </a:pPr>
            <a:r>
              <a:rPr lang="en-US" sz="3800" dirty="0"/>
              <a:t>Approximate duration of shut down</a:t>
            </a:r>
          </a:p>
          <a:p>
            <a:pPr lvl="3">
              <a:buClrTx/>
            </a:pPr>
            <a:r>
              <a:rPr lang="en-US" sz="3800" dirty="0"/>
              <a:t>Number of customers affected</a:t>
            </a:r>
          </a:p>
          <a:p>
            <a:pPr lvl="3">
              <a:buClrTx/>
            </a:pPr>
            <a:r>
              <a:rPr lang="en-US" sz="3800" dirty="0"/>
              <a:t>If non-residential customers (hospitals, nursing homes, restaurants, etc.) are affected, a count of how many individuals affected.</a:t>
            </a:r>
          </a:p>
          <a:p>
            <a:pPr>
              <a:buClrTx/>
            </a:pPr>
            <a:r>
              <a:rPr lang="en-US" sz="3800" dirty="0"/>
              <a:t>Notify Water Division Operations Center Operator upon completion of repairs and restoration of water service. </a:t>
            </a:r>
          </a:p>
          <a:p>
            <a:pPr marL="0" indent="0">
              <a:buNone/>
            </a:pPr>
            <a:endParaRPr lang="en-US" dirty="0"/>
          </a:p>
        </p:txBody>
      </p:sp>
      <p:pic>
        <p:nvPicPr>
          <p:cNvPr id="4" name="Picture 3"/>
          <p:cNvPicPr>
            <a:picLocks noChangeAspect="1"/>
          </p:cNvPicPr>
          <p:nvPr/>
        </p:nvPicPr>
        <p:blipFill>
          <a:blip r:embed="rId2"/>
          <a:stretch>
            <a:fillRect/>
          </a:stretch>
        </p:blipFill>
        <p:spPr>
          <a:xfrm>
            <a:off x="10495323" y="5189898"/>
            <a:ext cx="1926503" cy="1926503"/>
          </a:xfrm>
          <a:prstGeom prst="rect">
            <a:avLst/>
          </a:prstGeom>
        </p:spPr>
      </p:pic>
    </p:spTree>
    <p:extLst>
      <p:ext uri="{BB962C8B-B14F-4D97-AF65-F5344CB8AC3E}">
        <p14:creationId xmlns:p14="http://schemas.microsoft.com/office/powerpoint/2010/main" val="2023755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85798" y="5170848"/>
            <a:ext cx="1926503" cy="1926503"/>
          </a:xfrm>
          <a:prstGeom prst="rect">
            <a:avLst/>
          </a:prstGeom>
        </p:spPr>
      </p:pic>
      <p:pic>
        <p:nvPicPr>
          <p:cNvPr id="2" name="Picture 1">
            <a:extLst>
              <a:ext uri="{FF2B5EF4-FFF2-40B4-BE49-F238E27FC236}">
                <a16:creationId xmlns:a16="http://schemas.microsoft.com/office/drawing/2014/main" id="{B031F480-4CC8-4E5B-A930-12B481CAF915}"/>
              </a:ext>
            </a:extLst>
          </p:cNvPr>
          <p:cNvPicPr>
            <a:picLocks noChangeAspect="1"/>
          </p:cNvPicPr>
          <p:nvPr/>
        </p:nvPicPr>
        <p:blipFill>
          <a:blip r:embed="rId3"/>
          <a:stretch>
            <a:fillRect/>
          </a:stretch>
        </p:blipFill>
        <p:spPr>
          <a:xfrm>
            <a:off x="3213527" y="842029"/>
            <a:ext cx="5106984" cy="5918743"/>
          </a:xfrm>
          <a:prstGeom prst="rect">
            <a:avLst/>
          </a:prstGeom>
        </p:spPr>
      </p:pic>
      <p:sp>
        <p:nvSpPr>
          <p:cNvPr id="6" name="TextBox 5">
            <a:extLst>
              <a:ext uri="{FF2B5EF4-FFF2-40B4-BE49-F238E27FC236}">
                <a16:creationId xmlns:a16="http://schemas.microsoft.com/office/drawing/2014/main" id="{2C5CAC4A-50D1-42E4-B2F6-ED7F59A6805C}"/>
              </a:ext>
            </a:extLst>
          </p:cNvPr>
          <p:cNvSpPr txBox="1"/>
          <p:nvPr/>
        </p:nvSpPr>
        <p:spPr>
          <a:xfrm>
            <a:off x="4902840" y="97228"/>
            <a:ext cx="1728358" cy="707886"/>
          </a:xfrm>
          <a:prstGeom prst="rect">
            <a:avLst/>
          </a:prstGeom>
          <a:noFill/>
        </p:spPr>
        <p:txBody>
          <a:bodyPr wrap="none" rtlCol="0">
            <a:spAutoFit/>
          </a:bodyPr>
          <a:lstStyle/>
          <a:p>
            <a:r>
              <a:rPr lang="en-US" sz="4000" dirty="0"/>
              <a:t>Agenda</a:t>
            </a:r>
          </a:p>
        </p:txBody>
      </p:sp>
    </p:spTree>
    <p:extLst>
      <p:ext uri="{BB962C8B-B14F-4D97-AF65-F5344CB8AC3E}">
        <p14:creationId xmlns:p14="http://schemas.microsoft.com/office/powerpoint/2010/main" val="301621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395978"/>
            <a:ext cx="4486656" cy="1141497"/>
          </a:xfrm>
        </p:spPr>
        <p:txBody>
          <a:bodyPr/>
          <a:lstStyle/>
          <a:p>
            <a:r>
              <a:rPr lang="en-US" dirty="0"/>
              <a:t>Water System Shutdowns</a:t>
            </a:r>
          </a:p>
        </p:txBody>
      </p:sp>
      <p:pic>
        <p:nvPicPr>
          <p:cNvPr id="5" name="Content Placeholder 4"/>
          <p:cNvPicPr>
            <a:picLocks noGrp="1" noChangeAspect="1"/>
          </p:cNvPicPr>
          <p:nvPr>
            <p:ph idx="1"/>
          </p:nvPr>
        </p:nvPicPr>
        <p:blipFill>
          <a:blip r:embed="rId2"/>
          <a:stretch>
            <a:fillRect/>
          </a:stretch>
        </p:blipFill>
        <p:spPr>
          <a:xfrm>
            <a:off x="6280916" y="1800225"/>
            <a:ext cx="5742907" cy="3267075"/>
          </a:xfrm>
          <a:prstGeom prst="rect">
            <a:avLst/>
          </a:prstGeom>
        </p:spPr>
      </p:pic>
      <p:sp>
        <p:nvSpPr>
          <p:cNvPr id="4" name="Text Placeholder 3"/>
          <p:cNvSpPr>
            <a:spLocks noGrp="1"/>
          </p:cNvSpPr>
          <p:nvPr>
            <p:ph type="body" sz="half" idx="2"/>
          </p:nvPr>
        </p:nvSpPr>
        <p:spPr>
          <a:xfrm>
            <a:off x="769620" y="1800225"/>
            <a:ext cx="4486656" cy="4174857"/>
          </a:xfrm>
        </p:spPr>
        <p:txBody>
          <a:bodyPr>
            <a:noAutofit/>
          </a:bodyPr>
          <a:lstStyle/>
          <a:p>
            <a:pPr algn="l"/>
            <a:r>
              <a:rPr lang="en-US" sz="1800" b="1" dirty="0">
                <a:solidFill>
                  <a:schemeClr val="tx1"/>
                </a:solidFill>
              </a:rPr>
              <a:t>Section 1.61 - Requirements for Unscheduled Water Main Valve Shut Off:</a:t>
            </a:r>
          </a:p>
          <a:p>
            <a:pPr marL="285750" indent="-285750" algn="l">
              <a:buClrTx/>
              <a:buFont typeface="Arial" panose="020B0604020202020204" pitchFamily="34" charset="0"/>
              <a:buChar char="•"/>
            </a:pPr>
            <a:r>
              <a:rPr lang="en-US" sz="1800" dirty="0">
                <a:solidFill>
                  <a:schemeClr val="tx1"/>
                </a:solidFill>
              </a:rPr>
              <a:t>In the event the Contractor must perform an unscheduled water main valve shut off; the Contractor shall notify the Water Division Operations Center Operator (779-348-7368) as soon as possible.</a:t>
            </a:r>
          </a:p>
          <a:p>
            <a:pPr marL="285750" indent="-285750" algn="l">
              <a:buClrTx/>
              <a:buFont typeface="Arial" panose="020B0604020202020204" pitchFamily="34" charset="0"/>
              <a:buChar char="•"/>
            </a:pPr>
            <a:r>
              <a:rPr lang="en-US" sz="1800" dirty="0">
                <a:solidFill>
                  <a:schemeClr val="tx1"/>
                </a:solidFill>
              </a:rPr>
              <a:t>All Hi-Lo Valves are marked with a special manhole cover, and all operation of these valves shall be by City of Rockford staff ONLY! </a:t>
            </a:r>
          </a:p>
        </p:txBody>
      </p:sp>
    </p:spTree>
    <p:extLst>
      <p:ext uri="{BB962C8B-B14F-4D97-AF65-F5344CB8AC3E}">
        <p14:creationId xmlns:p14="http://schemas.microsoft.com/office/powerpoint/2010/main" val="3415964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07492"/>
            <a:ext cx="7729728" cy="1188720"/>
          </a:xfrm>
        </p:spPr>
        <p:txBody>
          <a:bodyPr/>
          <a:lstStyle/>
          <a:p>
            <a:r>
              <a:rPr lang="en-US" dirty="0"/>
              <a:t>Water Main Inspection</a:t>
            </a:r>
          </a:p>
        </p:txBody>
      </p:sp>
      <p:sp>
        <p:nvSpPr>
          <p:cNvPr id="3" name="Content Placeholder 2"/>
          <p:cNvSpPr>
            <a:spLocks noGrp="1"/>
          </p:cNvSpPr>
          <p:nvPr>
            <p:ph idx="1"/>
          </p:nvPr>
        </p:nvSpPr>
        <p:spPr>
          <a:xfrm>
            <a:off x="2231136" y="1988440"/>
            <a:ext cx="7729728" cy="3496056"/>
          </a:xfrm>
        </p:spPr>
        <p:txBody>
          <a:bodyPr>
            <a:normAutofit/>
          </a:bodyPr>
          <a:lstStyle/>
          <a:p>
            <a:pPr>
              <a:buClrTx/>
            </a:pPr>
            <a:r>
              <a:rPr lang="en-US" dirty="0"/>
              <a:t>All inspections will be performed by the City of Rockford or their designee.</a:t>
            </a:r>
          </a:p>
          <a:p>
            <a:pPr>
              <a:buClrTx/>
            </a:pPr>
            <a:r>
              <a:rPr lang="en-US" dirty="0"/>
              <a:t>All Illinois EPA and Plumbing regulations shall apply for inspection purposes. </a:t>
            </a:r>
          </a:p>
          <a:p>
            <a:pPr>
              <a:buClrTx/>
            </a:pPr>
            <a:r>
              <a:rPr lang="en-US" dirty="0"/>
              <a:t>All requests for inspections shall be no less than 24 hour advance notice.</a:t>
            </a:r>
          </a:p>
          <a:p>
            <a:pPr>
              <a:buClrTx/>
            </a:pPr>
            <a:r>
              <a:rPr lang="en-US" dirty="0"/>
              <a:t>All Components needing inspections shall remain exposed until inspection is complete. </a:t>
            </a:r>
          </a:p>
          <a:p>
            <a:pPr marL="0" indent="0">
              <a:buNone/>
            </a:pPr>
            <a:endParaRPr lang="en-US" dirty="0"/>
          </a:p>
        </p:txBody>
      </p:sp>
      <p:pic>
        <p:nvPicPr>
          <p:cNvPr id="4" name="Picture 3"/>
          <p:cNvPicPr>
            <a:picLocks noChangeAspect="1"/>
          </p:cNvPicPr>
          <p:nvPr/>
        </p:nvPicPr>
        <p:blipFill>
          <a:blip r:embed="rId2"/>
          <a:stretch>
            <a:fillRect/>
          </a:stretch>
        </p:blipFill>
        <p:spPr>
          <a:xfrm>
            <a:off x="10495323" y="5189898"/>
            <a:ext cx="1926503" cy="1926503"/>
          </a:xfrm>
          <a:prstGeom prst="rect">
            <a:avLst/>
          </a:prstGeom>
        </p:spPr>
      </p:pic>
    </p:spTree>
    <p:extLst>
      <p:ext uri="{BB962C8B-B14F-4D97-AF65-F5344CB8AC3E}">
        <p14:creationId xmlns:p14="http://schemas.microsoft.com/office/powerpoint/2010/main" val="2595181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507492"/>
            <a:ext cx="7729728" cy="1188720"/>
          </a:xfrm>
        </p:spPr>
        <p:txBody>
          <a:bodyPr/>
          <a:lstStyle/>
          <a:p>
            <a:r>
              <a:rPr lang="en-US" dirty="0"/>
              <a:t>Disinfection</a:t>
            </a:r>
          </a:p>
        </p:txBody>
      </p:sp>
      <p:sp>
        <p:nvSpPr>
          <p:cNvPr id="3" name="Content Placeholder 2"/>
          <p:cNvSpPr>
            <a:spLocks noGrp="1"/>
          </p:cNvSpPr>
          <p:nvPr>
            <p:ph idx="1"/>
          </p:nvPr>
        </p:nvSpPr>
        <p:spPr>
          <a:xfrm>
            <a:off x="2352185" y="1971022"/>
            <a:ext cx="7487630" cy="3532796"/>
          </a:xfrm>
        </p:spPr>
        <p:txBody>
          <a:bodyPr>
            <a:normAutofit fontScale="92500" lnSpcReduction="20000"/>
          </a:bodyPr>
          <a:lstStyle/>
          <a:p>
            <a:pPr marL="0" indent="0">
              <a:buNone/>
            </a:pPr>
            <a:r>
              <a:rPr lang="en-US" sz="1900" b="1" dirty="0"/>
              <a:t>American Water Works Association (AWWA):</a:t>
            </a:r>
          </a:p>
          <a:p>
            <a:pPr>
              <a:buClrTx/>
            </a:pPr>
            <a:r>
              <a:rPr lang="en-US" sz="1900" dirty="0"/>
              <a:t>C651 – Water Main Disinfection</a:t>
            </a:r>
          </a:p>
          <a:p>
            <a:pPr lvl="2">
              <a:buClrTx/>
            </a:pPr>
            <a:r>
              <a:rPr lang="en-US" sz="1900" dirty="0"/>
              <a:t>B300 – Standard for Hypochlorite</a:t>
            </a:r>
          </a:p>
          <a:p>
            <a:pPr lvl="2">
              <a:buClrTx/>
            </a:pPr>
            <a:r>
              <a:rPr lang="en-US" sz="1900" dirty="0"/>
              <a:t>B301 – Standard for Liquid Chlorine</a:t>
            </a:r>
          </a:p>
          <a:p>
            <a:pPr lvl="2">
              <a:buClrTx/>
            </a:pPr>
            <a:r>
              <a:rPr lang="en-US" sz="1900" dirty="0"/>
              <a:t>Administrative Code Title 35;  Section 602</a:t>
            </a:r>
          </a:p>
          <a:p>
            <a:pPr lvl="2">
              <a:buClrTx/>
            </a:pPr>
            <a:r>
              <a:rPr lang="en-US" sz="1900" dirty="0"/>
              <a:t>Administrative Code Title 35; Section 652</a:t>
            </a:r>
          </a:p>
          <a:p>
            <a:pPr lvl="2">
              <a:buClrTx/>
            </a:pPr>
            <a:r>
              <a:rPr lang="en-US" sz="1900" dirty="0"/>
              <a:t>City of Rockford Chapter II;  Section 12</a:t>
            </a:r>
          </a:p>
          <a:p>
            <a:pPr lvl="2">
              <a:buClrTx/>
            </a:pPr>
            <a:r>
              <a:rPr lang="en-US" sz="1900" dirty="0"/>
              <a:t>Standard Specifications for Water &amp; Sewer Main Construction in Illinois</a:t>
            </a:r>
          </a:p>
          <a:p>
            <a:pPr>
              <a:buClrTx/>
            </a:pPr>
            <a:r>
              <a:rPr lang="en-US" sz="1900" dirty="0"/>
              <a:t>Make sure the hydrant is sufficiently flushed to at least one (1) ppm free chlorine before collecting and submitting your </a:t>
            </a:r>
            <a:r>
              <a:rPr lang="en-US" sz="1900" dirty="0" err="1"/>
              <a:t>BacT</a:t>
            </a:r>
            <a:r>
              <a:rPr lang="en-US" sz="1900" dirty="0"/>
              <a:t> sample</a:t>
            </a:r>
          </a:p>
          <a:p>
            <a:pPr marL="0" indent="0">
              <a:buNone/>
            </a:pPr>
            <a:endParaRPr lang="en-US" dirty="0"/>
          </a:p>
        </p:txBody>
      </p:sp>
      <p:pic>
        <p:nvPicPr>
          <p:cNvPr id="4" name="Picture 3"/>
          <p:cNvPicPr>
            <a:picLocks noChangeAspect="1"/>
          </p:cNvPicPr>
          <p:nvPr/>
        </p:nvPicPr>
        <p:blipFill>
          <a:blip r:embed="rId2"/>
          <a:stretch>
            <a:fillRect/>
          </a:stretch>
        </p:blipFill>
        <p:spPr>
          <a:xfrm>
            <a:off x="10495323" y="5189898"/>
            <a:ext cx="1926503" cy="1926503"/>
          </a:xfrm>
          <a:prstGeom prst="rect">
            <a:avLst/>
          </a:prstGeom>
        </p:spPr>
      </p:pic>
    </p:spTree>
    <p:extLst>
      <p:ext uri="{BB962C8B-B14F-4D97-AF65-F5344CB8AC3E}">
        <p14:creationId xmlns:p14="http://schemas.microsoft.com/office/powerpoint/2010/main" val="3306979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Bacteriological Sampling &amp; Analysis</a:t>
            </a:r>
          </a:p>
        </p:txBody>
      </p:sp>
      <p:sp>
        <p:nvSpPr>
          <p:cNvPr id="3" name="Content Placeholder 2"/>
          <p:cNvSpPr>
            <a:spLocks noGrp="1"/>
          </p:cNvSpPr>
          <p:nvPr>
            <p:ph sz="half" idx="1"/>
          </p:nvPr>
        </p:nvSpPr>
        <p:spPr>
          <a:xfrm>
            <a:off x="2995637" y="1914524"/>
            <a:ext cx="6268541" cy="3284899"/>
          </a:xfrm>
        </p:spPr>
        <p:txBody>
          <a:bodyPr>
            <a:normAutofit/>
          </a:bodyPr>
          <a:lstStyle/>
          <a:p>
            <a:pPr marL="0" indent="0">
              <a:buNone/>
            </a:pPr>
            <a:r>
              <a:rPr lang="en-US" dirty="0"/>
              <a:t>The City of Rockford will perform </a:t>
            </a:r>
            <a:r>
              <a:rPr lang="en-US" b="1" u="sng" dirty="0"/>
              <a:t>ALL</a:t>
            </a:r>
            <a:r>
              <a:rPr lang="en-US" dirty="0"/>
              <a:t> </a:t>
            </a:r>
            <a:r>
              <a:rPr lang="en-US" dirty="0" err="1"/>
              <a:t>BacT</a:t>
            </a:r>
            <a:r>
              <a:rPr lang="en-US" dirty="0"/>
              <a:t> analysis for City of Rockford construction projects.</a:t>
            </a:r>
          </a:p>
          <a:p>
            <a:pPr marL="0" indent="0">
              <a:buNone/>
            </a:pPr>
            <a:r>
              <a:rPr lang="en-US" b="1" dirty="0"/>
              <a:t>Sampling Requirements:</a:t>
            </a:r>
          </a:p>
          <a:p>
            <a:pPr lvl="1">
              <a:buClrTx/>
            </a:pPr>
            <a:r>
              <a:rPr lang="en-US" sz="1800" dirty="0"/>
              <a:t>Water main repair (no permit): 1 </a:t>
            </a:r>
            <a:r>
              <a:rPr lang="en-US" sz="1800" dirty="0" err="1"/>
              <a:t>BacT</a:t>
            </a:r>
            <a:r>
              <a:rPr lang="en-US" sz="1800" dirty="0"/>
              <a:t> sample - P&amp;A (presence &amp; absence method)</a:t>
            </a:r>
          </a:p>
          <a:p>
            <a:pPr lvl="1">
              <a:buClrTx/>
            </a:pPr>
            <a:r>
              <a:rPr lang="en-US" sz="1800" dirty="0"/>
              <a:t>Upsizing or relocation of main (needing a permit): 2 </a:t>
            </a:r>
            <a:r>
              <a:rPr lang="en-US" sz="1800" dirty="0" err="1"/>
              <a:t>BacT</a:t>
            </a:r>
            <a:r>
              <a:rPr lang="en-US" sz="1800" dirty="0"/>
              <a:t> consecutive samples (at least 24 </a:t>
            </a:r>
            <a:r>
              <a:rPr lang="en-US" sz="1800" dirty="0" err="1"/>
              <a:t>hrs</a:t>
            </a:r>
            <a:r>
              <a:rPr lang="en-US" sz="1800" dirty="0"/>
              <a:t> apart) – P&amp;A method</a:t>
            </a:r>
          </a:p>
          <a:p>
            <a:pPr lvl="1">
              <a:buClrTx/>
            </a:pPr>
            <a:r>
              <a:rPr lang="en-US" sz="1800" dirty="0"/>
              <a:t>New construction (not routine &amp; needing a permit): 2 </a:t>
            </a:r>
            <a:r>
              <a:rPr lang="en-US" sz="1800" dirty="0" err="1"/>
              <a:t>BacT</a:t>
            </a:r>
            <a:r>
              <a:rPr lang="en-US" sz="1800" dirty="0"/>
              <a:t> consecutive samples (at least 24 </a:t>
            </a:r>
            <a:r>
              <a:rPr lang="en-US" sz="1800" dirty="0" err="1"/>
              <a:t>hrs</a:t>
            </a:r>
            <a:r>
              <a:rPr lang="en-US" sz="1800" dirty="0"/>
              <a:t> apart) – P&amp;A method</a:t>
            </a:r>
          </a:p>
          <a:p>
            <a:pPr marL="0" indent="0">
              <a:buNone/>
            </a:pP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10485798" y="5199423"/>
            <a:ext cx="1926503" cy="1926503"/>
          </a:xfrm>
          <a:prstGeom prst="rect">
            <a:avLst/>
          </a:prstGeom>
        </p:spPr>
      </p:pic>
    </p:spTree>
    <p:extLst>
      <p:ext uri="{BB962C8B-B14F-4D97-AF65-F5344CB8AC3E}">
        <p14:creationId xmlns:p14="http://schemas.microsoft.com/office/powerpoint/2010/main" val="1366771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Rockford Water Division Environmental Laboratory</a:t>
            </a:r>
          </a:p>
        </p:txBody>
      </p:sp>
      <p:sp>
        <p:nvSpPr>
          <p:cNvPr id="4" name="Content Placeholder 3"/>
          <p:cNvSpPr>
            <a:spLocks noGrp="1"/>
          </p:cNvSpPr>
          <p:nvPr>
            <p:ph sz="half" idx="2"/>
          </p:nvPr>
        </p:nvSpPr>
        <p:spPr>
          <a:xfrm>
            <a:off x="3057428" y="1902440"/>
            <a:ext cx="6144960" cy="3906175"/>
          </a:xfrm>
        </p:spPr>
        <p:txBody>
          <a:bodyPr>
            <a:normAutofit/>
          </a:bodyPr>
          <a:lstStyle/>
          <a:p>
            <a:pPr>
              <a:spcBef>
                <a:spcPts val="600"/>
              </a:spcBef>
              <a:buClrTx/>
            </a:pPr>
            <a:r>
              <a:rPr lang="en-US" dirty="0"/>
              <a:t>Location: 1111 Cedar Street</a:t>
            </a:r>
          </a:p>
          <a:p>
            <a:pPr>
              <a:spcBef>
                <a:spcPts val="600"/>
              </a:spcBef>
              <a:buClrTx/>
            </a:pPr>
            <a:r>
              <a:rPr lang="en-US" dirty="0"/>
              <a:t>Samples accepted between 6:00am–2:00pm, Monday–Thursday</a:t>
            </a:r>
          </a:p>
          <a:p>
            <a:pPr>
              <a:spcBef>
                <a:spcPts val="600"/>
              </a:spcBef>
              <a:buClrTx/>
            </a:pPr>
            <a:r>
              <a:rPr lang="en-US" dirty="0"/>
              <a:t>After hours kiosk available Monday–Thursday any time.</a:t>
            </a:r>
          </a:p>
          <a:p>
            <a:pPr>
              <a:spcBef>
                <a:spcPts val="600"/>
              </a:spcBef>
              <a:buClrTx/>
            </a:pPr>
            <a:r>
              <a:rPr lang="en-US" dirty="0"/>
              <a:t>Bacteriological Analysis Pricing:</a:t>
            </a:r>
          </a:p>
          <a:p>
            <a:pPr lvl="2">
              <a:spcBef>
                <a:spcPts val="600"/>
              </a:spcBef>
              <a:buClrTx/>
            </a:pPr>
            <a:r>
              <a:rPr lang="en-US" sz="1800" dirty="0"/>
              <a:t>Presence &amp; Absence: $20.00</a:t>
            </a:r>
          </a:p>
          <a:p>
            <a:pPr marL="0" indent="0">
              <a:spcBef>
                <a:spcPts val="600"/>
              </a:spcBef>
              <a:buClrTx/>
              <a:buNone/>
            </a:pPr>
            <a:r>
              <a:rPr lang="en-US" b="1" u="sng" dirty="0"/>
              <a:t>Samples are accepted on weekends with prior approval.</a:t>
            </a:r>
          </a:p>
          <a:p>
            <a:pPr>
              <a:buClrTx/>
            </a:pPr>
            <a:r>
              <a:rPr lang="en-US" dirty="0"/>
              <a:t>Samples will be submitted in laboratory approved containers that are available at 1111 Cedar Street.</a:t>
            </a:r>
          </a:p>
          <a:p>
            <a:pPr>
              <a:buClrTx/>
            </a:pPr>
            <a:r>
              <a:rPr lang="en-US" dirty="0"/>
              <a:t>Samples will not be accepted without properly completed paperwork.</a:t>
            </a:r>
          </a:p>
          <a:p>
            <a:endParaRPr lang="en-US"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231303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686550" y="253570"/>
            <a:ext cx="4924425" cy="6438108"/>
          </a:xfrm>
          <a:prstGeom prst="rect">
            <a:avLst/>
          </a:prstGeom>
        </p:spPr>
      </p:pic>
      <p:sp>
        <p:nvSpPr>
          <p:cNvPr id="4" name="Text Placeholder 3"/>
          <p:cNvSpPr>
            <a:spLocks noGrp="1"/>
          </p:cNvSpPr>
          <p:nvPr>
            <p:ph type="body" sz="half" idx="2"/>
          </p:nvPr>
        </p:nvSpPr>
        <p:spPr>
          <a:xfrm>
            <a:off x="852731" y="1633903"/>
            <a:ext cx="4443603" cy="4657725"/>
          </a:xfrm>
        </p:spPr>
        <p:txBody>
          <a:bodyPr>
            <a:normAutofit fontScale="70000" lnSpcReduction="20000"/>
          </a:bodyPr>
          <a:lstStyle/>
          <a:p>
            <a:pPr algn="l">
              <a:buClrTx/>
            </a:pPr>
            <a:r>
              <a:rPr lang="en-US" sz="1900" dirty="0">
                <a:solidFill>
                  <a:schemeClr val="tx1"/>
                </a:solidFill>
              </a:rPr>
              <a:t>Form MUST include total or free residual chlorine at the time sample is collected</a:t>
            </a:r>
          </a:p>
          <a:p>
            <a:pPr algn="l">
              <a:buClrTx/>
            </a:pPr>
            <a:r>
              <a:rPr lang="en-US" sz="1900" b="1" dirty="0">
                <a:solidFill>
                  <a:schemeClr val="tx1"/>
                </a:solidFill>
              </a:rPr>
              <a:t>Acceptable Levels:</a:t>
            </a:r>
          </a:p>
          <a:p>
            <a:pPr marL="285750" indent="-285750" algn="l">
              <a:buClrTx/>
              <a:buFont typeface="Arial" panose="020B0604020202020204" pitchFamily="34" charset="0"/>
              <a:buChar char="•"/>
            </a:pPr>
            <a:endParaRPr lang="en-US" sz="1900" dirty="0">
              <a:solidFill>
                <a:schemeClr val="tx1"/>
              </a:solidFill>
            </a:endParaRPr>
          </a:p>
          <a:p>
            <a:pPr algn="l">
              <a:buClrTx/>
            </a:pPr>
            <a:r>
              <a:rPr lang="en-US" sz="1900" b="1" dirty="0">
                <a:solidFill>
                  <a:schemeClr val="tx1"/>
                </a:solidFill>
              </a:rPr>
              <a:t>Form must also have the following complete:</a:t>
            </a:r>
          </a:p>
          <a:p>
            <a:pPr marL="742950" lvl="1" indent="-285750">
              <a:buClrTx/>
              <a:buFont typeface="Arial" panose="020B0604020202020204" pitchFamily="34" charset="0"/>
              <a:buChar char="•"/>
            </a:pPr>
            <a:r>
              <a:rPr lang="en-US" sz="1900" dirty="0">
                <a:solidFill>
                  <a:schemeClr val="tx1"/>
                </a:solidFill>
              </a:rPr>
              <a:t>Facility Number</a:t>
            </a:r>
          </a:p>
          <a:p>
            <a:pPr marL="742950" lvl="1" indent="-285750">
              <a:buClrTx/>
              <a:buFont typeface="Arial" panose="020B0604020202020204" pitchFamily="34" charset="0"/>
              <a:buChar char="•"/>
            </a:pPr>
            <a:r>
              <a:rPr lang="en-US" sz="1900" dirty="0">
                <a:solidFill>
                  <a:schemeClr val="tx1"/>
                </a:solidFill>
              </a:rPr>
              <a:t>Facility Name</a:t>
            </a:r>
          </a:p>
          <a:p>
            <a:pPr marL="742950" lvl="1" indent="-285750">
              <a:buClrTx/>
              <a:buFont typeface="Arial" panose="020B0604020202020204" pitchFamily="34" charset="0"/>
              <a:buChar char="•"/>
            </a:pPr>
            <a:r>
              <a:rPr lang="en-US" sz="1900" dirty="0">
                <a:solidFill>
                  <a:schemeClr val="tx1"/>
                </a:solidFill>
              </a:rPr>
              <a:t>Date Collected</a:t>
            </a:r>
          </a:p>
          <a:p>
            <a:pPr marL="742950" lvl="1" indent="-285750">
              <a:buClrTx/>
              <a:buFont typeface="Arial" panose="020B0604020202020204" pitchFamily="34" charset="0"/>
              <a:buChar char="•"/>
            </a:pPr>
            <a:r>
              <a:rPr lang="en-US" sz="1900" dirty="0">
                <a:solidFill>
                  <a:schemeClr val="tx1"/>
                </a:solidFill>
              </a:rPr>
              <a:t>Section 1</a:t>
            </a:r>
          </a:p>
          <a:p>
            <a:pPr marL="742950" lvl="1" indent="-285750">
              <a:buClrTx/>
              <a:buFont typeface="Arial" panose="020B0604020202020204" pitchFamily="34" charset="0"/>
              <a:buChar char="•"/>
            </a:pPr>
            <a:r>
              <a:rPr lang="en-US" sz="1900" dirty="0">
                <a:solidFill>
                  <a:schemeClr val="tx1"/>
                </a:solidFill>
              </a:rPr>
              <a:t>Section 2</a:t>
            </a:r>
          </a:p>
          <a:p>
            <a:pPr marL="742950" lvl="1" indent="-285750">
              <a:buClrTx/>
              <a:buFont typeface="Arial" panose="020B0604020202020204" pitchFamily="34" charset="0"/>
              <a:buChar char="•"/>
            </a:pPr>
            <a:r>
              <a:rPr lang="en-US" sz="1900" dirty="0">
                <a:solidFill>
                  <a:schemeClr val="tx1"/>
                </a:solidFill>
              </a:rPr>
              <a:t>Sample Collector</a:t>
            </a:r>
          </a:p>
          <a:p>
            <a:pPr marL="742950" lvl="1" indent="-285750">
              <a:buClrTx/>
              <a:buFont typeface="Arial" panose="020B0604020202020204" pitchFamily="34" charset="0"/>
              <a:buChar char="•"/>
            </a:pPr>
            <a:r>
              <a:rPr lang="en-US" sz="1900" dirty="0">
                <a:solidFill>
                  <a:schemeClr val="tx1"/>
                </a:solidFill>
              </a:rPr>
              <a:t>Sample Purpose</a:t>
            </a:r>
          </a:p>
          <a:p>
            <a:pPr marL="742950" lvl="1" indent="-285750">
              <a:buClrTx/>
              <a:buFont typeface="Arial" panose="020B0604020202020204" pitchFamily="34" charset="0"/>
              <a:buChar char="•"/>
            </a:pPr>
            <a:r>
              <a:rPr lang="en-US" sz="1900" dirty="0">
                <a:solidFill>
                  <a:schemeClr val="tx1"/>
                </a:solidFill>
              </a:rPr>
              <a:t>Permit Number</a:t>
            </a:r>
          </a:p>
          <a:p>
            <a:pPr marL="742950" lvl="1" indent="-285750">
              <a:buClrTx/>
              <a:buFont typeface="Arial" panose="020B0604020202020204" pitchFamily="34" charset="0"/>
              <a:buChar char="•"/>
            </a:pPr>
            <a:r>
              <a:rPr lang="en-US" sz="1900" dirty="0">
                <a:solidFill>
                  <a:schemeClr val="tx1"/>
                </a:solidFill>
              </a:rPr>
              <a:t>Sample Name or Address</a:t>
            </a:r>
          </a:p>
          <a:p>
            <a:pPr marL="742950" lvl="1" indent="-285750">
              <a:buClrTx/>
              <a:buFont typeface="Arial" panose="020B0604020202020204" pitchFamily="34" charset="0"/>
              <a:buChar char="•"/>
            </a:pPr>
            <a:r>
              <a:rPr lang="en-US" sz="1900" dirty="0">
                <a:solidFill>
                  <a:schemeClr val="tx1"/>
                </a:solidFill>
              </a:rPr>
              <a:t>Time Collected</a:t>
            </a:r>
          </a:p>
          <a:p>
            <a:pPr algn="l">
              <a:buClrTx/>
            </a:pPr>
            <a:r>
              <a:rPr lang="en-US" sz="1900" u="sng" dirty="0">
                <a:solidFill>
                  <a:schemeClr val="tx1"/>
                </a:solidFill>
              </a:rPr>
              <a:t>INCOMPLETE FORMS WIL NOT BE ACCEPTED</a:t>
            </a:r>
          </a:p>
          <a:p>
            <a:endParaRPr lang="en-US" dirty="0"/>
          </a:p>
          <a:p>
            <a:endParaRPr lang="en-US" dirty="0"/>
          </a:p>
          <a:p>
            <a:endParaRPr lang="en-US" dirty="0"/>
          </a:p>
        </p:txBody>
      </p:sp>
      <p:pic>
        <p:nvPicPr>
          <p:cNvPr id="6" name="Picture 5"/>
          <p:cNvPicPr>
            <a:picLocks noChangeAspect="1"/>
          </p:cNvPicPr>
          <p:nvPr/>
        </p:nvPicPr>
        <p:blipFill>
          <a:blip r:embed="rId3"/>
          <a:stretch>
            <a:fillRect/>
          </a:stretch>
        </p:blipFill>
        <p:spPr>
          <a:xfrm>
            <a:off x="917064" y="2267236"/>
            <a:ext cx="2662151" cy="400050"/>
          </a:xfrm>
          <a:prstGeom prst="rect">
            <a:avLst/>
          </a:prstGeom>
        </p:spPr>
      </p:pic>
      <p:sp>
        <p:nvSpPr>
          <p:cNvPr id="8" name="Title 1"/>
          <p:cNvSpPr>
            <a:spLocks noGrp="1"/>
          </p:cNvSpPr>
          <p:nvPr>
            <p:ph type="title"/>
          </p:nvPr>
        </p:nvSpPr>
        <p:spPr>
          <a:xfrm>
            <a:off x="714917" y="257343"/>
            <a:ext cx="4719230" cy="1188720"/>
          </a:xfrm>
        </p:spPr>
        <p:txBody>
          <a:bodyPr>
            <a:normAutofit fontScale="90000"/>
          </a:bodyPr>
          <a:lstStyle/>
          <a:p>
            <a:r>
              <a:rPr lang="en-US" dirty="0"/>
              <a:t>Rockford Water Division Environmental Laboratory</a:t>
            </a:r>
          </a:p>
        </p:txBody>
      </p:sp>
      <p:cxnSp>
        <p:nvCxnSpPr>
          <p:cNvPr id="9" name="Straight Arrow Connector 8"/>
          <p:cNvCxnSpPr/>
          <p:nvPr/>
        </p:nvCxnSpPr>
        <p:spPr>
          <a:xfrm>
            <a:off x="5199017" y="1820091"/>
            <a:ext cx="4336869" cy="141078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249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Hydrant Permits &amp; Hydrant Meter Requests</a:t>
            </a:r>
          </a:p>
        </p:txBody>
      </p:sp>
      <p:sp>
        <p:nvSpPr>
          <p:cNvPr id="4" name="Content Placeholder 3"/>
          <p:cNvSpPr>
            <a:spLocks noGrp="1"/>
          </p:cNvSpPr>
          <p:nvPr>
            <p:ph sz="half" idx="2"/>
          </p:nvPr>
        </p:nvSpPr>
        <p:spPr>
          <a:xfrm>
            <a:off x="2265044" y="1968029"/>
            <a:ext cx="7729728" cy="3984038"/>
          </a:xfrm>
        </p:spPr>
        <p:txBody>
          <a:bodyPr>
            <a:normAutofit/>
          </a:bodyPr>
          <a:lstStyle/>
          <a:p>
            <a:pPr marL="0" indent="0">
              <a:buNone/>
            </a:pPr>
            <a:r>
              <a:rPr lang="en-US" b="1" dirty="0"/>
              <a:t>HYDRANT METER REQUESTS: </a:t>
            </a:r>
          </a:p>
          <a:p>
            <a:pPr marL="0" indent="0">
              <a:buNone/>
            </a:pPr>
            <a:endParaRPr lang="en-US" dirty="0"/>
          </a:p>
          <a:p>
            <a:pPr marL="0" indent="0">
              <a:buNone/>
            </a:pPr>
            <a:r>
              <a:rPr lang="en-US" dirty="0"/>
              <a:t>Please fill out the Hydrant Request Form, located on the City of Rockford Website, </a:t>
            </a:r>
            <a:r>
              <a:rPr lang="en-US" dirty="0">
                <a:hlinkClick r:id="rId2"/>
              </a:rPr>
              <a:t>https://rockfordil.gov/city-departments/public-works/water-division/</a:t>
            </a:r>
            <a:endParaRPr lang="en-US" dirty="0"/>
          </a:p>
          <a:p>
            <a:pPr marL="0" indent="0">
              <a:buNone/>
            </a:pPr>
            <a:r>
              <a:rPr lang="en-US" dirty="0"/>
              <a:t>Or call our office at (779) 348 -7152 between hours 7:30am -3pm and we will be happy to email the link for the form</a:t>
            </a:r>
          </a:p>
          <a:p>
            <a:pPr marL="0" indent="0">
              <a:buNone/>
            </a:pPr>
            <a:endParaRPr lang="en-US" dirty="0"/>
          </a:p>
          <a:p>
            <a:pPr marL="0" indent="0">
              <a:buNone/>
            </a:pPr>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10495323" y="5208948"/>
            <a:ext cx="1926503" cy="1926503"/>
          </a:xfrm>
          <a:prstGeom prst="rect">
            <a:avLst/>
          </a:prstGeom>
        </p:spPr>
      </p:pic>
      <p:pic>
        <p:nvPicPr>
          <p:cNvPr id="3" name="Picture 2"/>
          <p:cNvPicPr>
            <a:picLocks noChangeAspect="1"/>
          </p:cNvPicPr>
          <p:nvPr/>
        </p:nvPicPr>
        <p:blipFill>
          <a:blip r:embed="rId4"/>
          <a:stretch>
            <a:fillRect/>
          </a:stretch>
        </p:blipFill>
        <p:spPr>
          <a:xfrm>
            <a:off x="89841" y="5461827"/>
            <a:ext cx="1453209" cy="1350508"/>
          </a:xfrm>
          <a:prstGeom prst="rect">
            <a:avLst/>
          </a:prstGeom>
        </p:spPr>
      </p:pic>
    </p:spTree>
    <p:extLst>
      <p:ext uri="{BB962C8B-B14F-4D97-AF65-F5344CB8AC3E}">
        <p14:creationId xmlns:p14="http://schemas.microsoft.com/office/powerpoint/2010/main" val="2859751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What do we need?</a:t>
            </a:r>
          </a:p>
        </p:txBody>
      </p:sp>
      <p:sp>
        <p:nvSpPr>
          <p:cNvPr id="4" name="Content Placeholder 3"/>
          <p:cNvSpPr>
            <a:spLocks noGrp="1"/>
          </p:cNvSpPr>
          <p:nvPr>
            <p:ph sz="half" idx="2"/>
          </p:nvPr>
        </p:nvSpPr>
        <p:spPr>
          <a:xfrm>
            <a:off x="3210780" y="1933194"/>
            <a:ext cx="5838255" cy="3191256"/>
          </a:xfrm>
        </p:spPr>
        <p:txBody>
          <a:bodyPr>
            <a:normAutofit/>
          </a:bodyPr>
          <a:lstStyle/>
          <a:p>
            <a:pPr marL="0" indent="0">
              <a:buNone/>
            </a:pPr>
            <a:r>
              <a:rPr lang="en-US" b="1" dirty="0"/>
              <a:t>Be ready with the following information:</a:t>
            </a:r>
          </a:p>
          <a:p>
            <a:pPr lvl="1">
              <a:buClrTx/>
            </a:pPr>
            <a:r>
              <a:rPr lang="en-US" sz="1800" dirty="0"/>
              <a:t>Hydrant Location(s) </a:t>
            </a:r>
          </a:p>
          <a:p>
            <a:pPr lvl="1">
              <a:buClrTx/>
            </a:pPr>
            <a:r>
              <a:rPr lang="en-US" sz="1800" dirty="0"/>
              <a:t>Project Name</a:t>
            </a:r>
          </a:p>
          <a:p>
            <a:pPr lvl="1">
              <a:buClrTx/>
            </a:pPr>
            <a:r>
              <a:rPr lang="en-US" sz="1800" dirty="0"/>
              <a:t>Project Location</a:t>
            </a:r>
          </a:p>
          <a:p>
            <a:pPr lvl="1">
              <a:buClrTx/>
            </a:pPr>
            <a:r>
              <a:rPr lang="en-US" sz="1800" dirty="0"/>
              <a:t>Project Purpose</a:t>
            </a:r>
          </a:p>
          <a:p>
            <a:pPr lvl="1">
              <a:buClrTx/>
            </a:pPr>
            <a:r>
              <a:rPr lang="en-US" sz="1800" dirty="0"/>
              <a:t>Dates the hydrant(s) and meter are needed</a:t>
            </a:r>
          </a:p>
          <a:p>
            <a:pPr lvl="1">
              <a:buClrTx/>
            </a:pPr>
            <a:r>
              <a:rPr lang="en-US" sz="1800" dirty="0"/>
              <a:t>W-9 form (email or bring copy at pick-up)</a:t>
            </a:r>
          </a:p>
          <a:p>
            <a:pPr marL="0" indent="0">
              <a:buNone/>
            </a:pPr>
            <a:endParaRPr lang="en-US"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pic>
        <p:nvPicPr>
          <p:cNvPr id="3" name="Picture 2"/>
          <p:cNvPicPr>
            <a:picLocks noChangeAspect="1"/>
          </p:cNvPicPr>
          <p:nvPr/>
        </p:nvPicPr>
        <p:blipFill>
          <a:blip r:embed="rId3"/>
          <a:stretch>
            <a:fillRect/>
          </a:stretch>
        </p:blipFill>
        <p:spPr>
          <a:xfrm>
            <a:off x="89841" y="5461827"/>
            <a:ext cx="1453209" cy="1350508"/>
          </a:xfrm>
          <a:prstGeom prst="rect">
            <a:avLst/>
          </a:prstGeom>
        </p:spPr>
      </p:pic>
    </p:spTree>
    <p:extLst>
      <p:ext uri="{BB962C8B-B14F-4D97-AF65-F5344CB8AC3E}">
        <p14:creationId xmlns:p14="http://schemas.microsoft.com/office/powerpoint/2010/main" val="760228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Approval </a:t>
            </a:r>
          </a:p>
        </p:txBody>
      </p:sp>
      <p:sp>
        <p:nvSpPr>
          <p:cNvPr id="4" name="Content Placeholder 3"/>
          <p:cNvSpPr>
            <a:spLocks noGrp="1"/>
          </p:cNvSpPr>
          <p:nvPr>
            <p:ph sz="half" idx="2"/>
          </p:nvPr>
        </p:nvSpPr>
        <p:spPr>
          <a:xfrm>
            <a:off x="2265044" y="1951016"/>
            <a:ext cx="7828695" cy="4687909"/>
          </a:xfrm>
        </p:spPr>
        <p:txBody>
          <a:bodyPr>
            <a:normAutofit/>
          </a:bodyPr>
          <a:lstStyle/>
          <a:p>
            <a:pPr>
              <a:buClrTx/>
            </a:pPr>
            <a:r>
              <a:rPr lang="en-US" dirty="0"/>
              <a:t>All requests for hydrant use must be approved by the </a:t>
            </a:r>
            <a:r>
              <a:rPr lang="en-US" u="sng" dirty="0"/>
              <a:t>Water Engineer and the Water Quality Supervisor. </a:t>
            </a:r>
            <a:r>
              <a:rPr lang="en-US" dirty="0"/>
              <a:t> </a:t>
            </a:r>
          </a:p>
          <a:p>
            <a:pPr>
              <a:buClrTx/>
            </a:pPr>
            <a:r>
              <a:rPr lang="en-US" dirty="0"/>
              <a:t>The Engineering and Water Quality Department reviews your choice for the hydrant location request for the following:</a:t>
            </a:r>
          </a:p>
          <a:p>
            <a:pPr lvl="2">
              <a:buClrTx/>
            </a:pPr>
            <a:r>
              <a:rPr lang="en-US" sz="1800" dirty="0"/>
              <a:t>The meter size (1 or 2 inch)</a:t>
            </a:r>
          </a:p>
          <a:p>
            <a:pPr lvl="2">
              <a:buClrTx/>
            </a:pPr>
            <a:r>
              <a:rPr lang="en-US" sz="1800" dirty="0"/>
              <a:t>How long it will be used</a:t>
            </a:r>
          </a:p>
          <a:p>
            <a:pPr lvl="2">
              <a:buClrTx/>
            </a:pPr>
            <a:r>
              <a:rPr lang="en-US" sz="1800" dirty="0"/>
              <a:t>How it will affect the water main</a:t>
            </a:r>
          </a:p>
          <a:p>
            <a:pPr lvl="2">
              <a:buClrTx/>
            </a:pPr>
            <a:r>
              <a:rPr lang="en-US" sz="1800" dirty="0"/>
              <a:t>How it will affect possible traffic flow when filling a water tanker truck</a:t>
            </a:r>
          </a:p>
          <a:p>
            <a:pPr marL="0" indent="0" algn="ctr">
              <a:buNone/>
            </a:pPr>
            <a:r>
              <a:rPr lang="en-US" dirty="0"/>
              <a:t>To avoid delay please submit the Hydrant Meter Request form </a:t>
            </a:r>
            <a:r>
              <a:rPr lang="en-US" b="1" i="1" dirty="0"/>
              <a:t>a minimum of 24 hours</a:t>
            </a:r>
            <a:r>
              <a:rPr lang="en-US" dirty="0"/>
              <a:t> prior to when you would like to pick up the meter.</a:t>
            </a:r>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pic>
        <p:nvPicPr>
          <p:cNvPr id="3" name="Picture 2"/>
          <p:cNvPicPr>
            <a:picLocks noChangeAspect="1"/>
          </p:cNvPicPr>
          <p:nvPr/>
        </p:nvPicPr>
        <p:blipFill>
          <a:blip r:embed="rId3"/>
          <a:stretch>
            <a:fillRect/>
          </a:stretch>
        </p:blipFill>
        <p:spPr>
          <a:xfrm>
            <a:off x="89841" y="5461827"/>
            <a:ext cx="1453209" cy="1350508"/>
          </a:xfrm>
          <a:prstGeom prst="rect">
            <a:avLst/>
          </a:prstGeom>
        </p:spPr>
      </p:pic>
    </p:spTree>
    <p:extLst>
      <p:ext uri="{BB962C8B-B14F-4D97-AF65-F5344CB8AC3E}">
        <p14:creationId xmlns:p14="http://schemas.microsoft.com/office/powerpoint/2010/main" val="3809364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PAYING FOR YOUR METER  </a:t>
            </a:r>
          </a:p>
        </p:txBody>
      </p:sp>
      <p:sp>
        <p:nvSpPr>
          <p:cNvPr id="4" name="Content Placeholder 3"/>
          <p:cNvSpPr>
            <a:spLocks noGrp="1"/>
          </p:cNvSpPr>
          <p:nvPr>
            <p:ph sz="half" idx="2"/>
          </p:nvPr>
        </p:nvSpPr>
        <p:spPr>
          <a:xfrm>
            <a:off x="2825630" y="1974148"/>
            <a:ext cx="6608555" cy="3802083"/>
          </a:xfrm>
        </p:spPr>
        <p:txBody>
          <a:bodyPr>
            <a:normAutofit fontScale="85000" lnSpcReduction="20000"/>
          </a:bodyPr>
          <a:lstStyle/>
          <a:p>
            <a:pPr marL="0" indent="0">
              <a:buNone/>
            </a:pPr>
            <a:r>
              <a:rPr lang="en-US" b="1" dirty="0"/>
              <a:t>Payment and Pick-up:</a:t>
            </a:r>
          </a:p>
          <a:p>
            <a:pPr lvl="1">
              <a:buClrTx/>
            </a:pPr>
            <a:r>
              <a:rPr lang="en-US" sz="1800" dirty="0"/>
              <a:t>Once approved-we will contact you by phone or email to let you know the meter is ready for pick-up</a:t>
            </a:r>
          </a:p>
          <a:p>
            <a:pPr lvl="1">
              <a:buClrTx/>
            </a:pPr>
            <a:r>
              <a:rPr lang="en-US" sz="1800" dirty="0"/>
              <a:t>Make your payment at City Hall Payment Center</a:t>
            </a:r>
            <a:br>
              <a:rPr lang="en-US" sz="1800" dirty="0"/>
            </a:br>
            <a:r>
              <a:rPr lang="en-US" sz="1800" dirty="0"/>
              <a:t> 425 East State St (8am – 5pm, Mon – Fri)</a:t>
            </a:r>
          </a:p>
          <a:p>
            <a:pPr lvl="1">
              <a:buClrTx/>
            </a:pPr>
            <a:r>
              <a:rPr lang="en-US" sz="1800" dirty="0"/>
              <a:t>Bring your receipt and a copy of your W-9 to the Water Operations Center located at 1111 Cedar Street (7:30am – 3pm, Mon – Fri)</a:t>
            </a:r>
          </a:p>
          <a:p>
            <a:pPr marL="0" indent="0">
              <a:buClrTx/>
              <a:buNone/>
            </a:pPr>
            <a:r>
              <a:rPr lang="en-US" sz="2000" b="1" dirty="0"/>
              <a:t>Costs:    </a:t>
            </a:r>
          </a:p>
          <a:p>
            <a:pPr lvl="1">
              <a:buClrTx/>
            </a:pPr>
            <a:r>
              <a:rPr lang="en-US" sz="1800" dirty="0"/>
              <a:t>$800.00 – 1 inch Meter</a:t>
            </a:r>
          </a:p>
          <a:p>
            <a:pPr lvl="1">
              <a:buClrTx/>
            </a:pPr>
            <a:r>
              <a:rPr lang="en-US" sz="1800" dirty="0"/>
              <a:t>$2,000.00 – 2 inch Meter</a:t>
            </a:r>
          </a:p>
          <a:p>
            <a:pPr lvl="1">
              <a:buClrTx/>
            </a:pPr>
            <a:r>
              <a:rPr lang="en-US" sz="1800" dirty="0"/>
              <a:t>$20.00 per month Hydrant use permit fee</a:t>
            </a:r>
          </a:p>
          <a:p>
            <a:pPr lvl="1">
              <a:buClrTx/>
            </a:pPr>
            <a:r>
              <a:rPr lang="en-US" sz="1800" dirty="0"/>
              <a:t>Water is billed $8.70 per unit.</a:t>
            </a:r>
          </a:p>
          <a:p>
            <a:pPr lvl="1">
              <a:buClrTx/>
            </a:pPr>
            <a:r>
              <a:rPr lang="en-US" sz="1800" dirty="0"/>
              <a:t>Any damage to meters is deducted from deposit</a:t>
            </a:r>
          </a:p>
          <a:p>
            <a:pPr marL="0" indent="0">
              <a:buClrTx/>
              <a:buNone/>
            </a:pPr>
            <a:endParaRPr lang="en-US" sz="2000"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pic>
        <p:nvPicPr>
          <p:cNvPr id="3" name="Picture 2"/>
          <p:cNvPicPr>
            <a:picLocks noChangeAspect="1"/>
          </p:cNvPicPr>
          <p:nvPr/>
        </p:nvPicPr>
        <p:blipFill>
          <a:blip r:embed="rId3"/>
          <a:stretch>
            <a:fillRect/>
          </a:stretch>
        </p:blipFill>
        <p:spPr>
          <a:xfrm>
            <a:off x="89841" y="5461827"/>
            <a:ext cx="1453209" cy="1350508"/>
          </a:xfrm>
          <a:prstGeom prst="rect">
            <a:avLst/>
          </a:prstGeom>
        </p:spPr>
      </p:pic>
    </p:spTree>
    <p:extLst>
      <p:ext uri="{BB962C8B-B14F-4D97-AF65-F5344CB8AC3E}">
        <p14:creationId xmlns:p14="http://schemas.microsoft.com/office/powerpoint/2010/main" val="2744064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439914"/>
            <a:ext cx="4486656" cy="1141497"/>
          </a:xfrm>
        </p:spPr>
        <p:txBody>
          <a:bodyPr/>
          <a:lstStyle/>
          <a:p>
            <a:r>
              <a:rPr lang="en-US" dirty="0"/>
              <a:t>CIP Update: Check Sheet #23 Enforcement</a:t>
            </a:r>
          </a:p>
        </p:txBody>
      </p:sp>
      <p:pic>
        <p:nvPicPr>
          <p:cNvPr id="5" name="Content Placeholder 4"/>
          <p:cNvPicPr>
            <a:picLocks noGrp="1" noChangeAspect="1"/>
          </p:cNvPicPr>
          <p:nvPr>
            <p:ph idx="1"/>
          </p:nvPr>
        </p:nvPicPr>
        <p:blipFill>
          <a:blip r:embed="rId2"/>
          <a:stretch>
            <a:fillRect/>
          </a:stretch>
        </p:blipFill>
        <p:spPr>
          <a:xfrm>
            <a:off x="6648450" y="154164"/>
            <a:ext cx="4991099" cy="6613010"/>
          </a:xfrm>
          <a:prstGeom prst="rect">
            <a:avLst/>
          </a:prstGeom>
        </p:spPr>
      </p:pic>
      <p:sp>
        <p:nvSpPr>
          <p:cNvPr id="4" name="Text Placeholder 3"/>
          <p:cNvSpPr>
            <a:spLocks noGrp="1"/>
          </p:cNvSpPr>
          <p:nvPr>
            <p:ph type="body" sz="half" idx="2"/>
          </p:nvPr>
        </p:nvSpPr>
        <p:spPr>
          <a:xfrm>
            <a:off x="1115568" y="1943100"/>
            <a:ext cx="3794760" cy="3477004"/>
          </a:xfrm>
        </p:spPr>
        <p:txBody>
          <a:bodyPr/>
          <a:lstStyle/>
          <a:p>
            <a:pPr marL="285750" indent="-285750" algn="l">
              <a:buClrTx/>
              <a:buFont typeface="Arial" panose="020B0604020202020204" pitchFamily="34" charset="0"/>
              <a:buChar char="•"/>
            </a:pPr>
            <a:r>
              <a:rPr lang="en-US" sz="1800" dirty="0">
                <a:solidFill>
                  <a:schemeClr val="tx1"/>
                </a:solidFill>
              </a:rPr>
              <a:t>This IDOT Special Provision will be enforced on all projects that include Check Sheet #23 in the contract documents.</a:t>
            </a:r>
          </a:p>
          <a:p>
            <a:pPr marL="285750" indent="-285750" algn="l">
              <a:buClrTx/>
              <a:buFont typeface="Arial" panose="020B0604020202020204" pitchFamily="34" charset="0"/>
              <a:buChar char="•"/>
            </a:pPr>
            <a:r>
              <a:rPr lang="en-US" sz="1800" dirty="0">
                <a:solidFill>
                  <a:schemeClr val="tx1"/>
                </a:solidFill>
              </a:rPr>
              <a:t>Contractors will be responsible for quality control of concrete mixtures which includes inspection, sampling, testing and documentation.</a:t>
            </a:r>
          </a:p>
          <a:p>
            <a:endParaRPr lang="en-US" dirty="0"/>
          </a:p>
        </p:txBody>
      </p:sp>
    </p:spTree>
    <p:extLst>
      <p:ext uri="{BB962C8B-B14F-4D97-AF65-F5344CB8AC3E}">
        <p14:creationId xmlns:p14="http://schemas.microsoft.com/office/powerpoint/2010/main" val="163866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Bringing the Meter Back </a:t>
            </a:r>
          </a:p>
        </p:txBody>
      </p:sp>
      <p:sp>
        <p:nvSpPr>
          <p:cNvPr id="4" name="Content Placeholder 3"/>
          <p:cNvSpPr>
            <a:spLocks noGrp="1"/>
          </p:cNvSpPr>
          <p:nvPr>
            <p:ph sz="half" idx="2"/>
          </p:nvPr>
        </p:nvSpPr>
        <p:spPr>
          <a:xfrm>
            <a:off x="2900790" y="1944758"/>
            <a:ext cx="6458235" cy="3640158"/>
          </a:xfrm>
        </p:spPr>
        <p:txBody>
          <a:bodyPr>
            <a:normAutofit fontScale="85000" lnSpcReduction="20000"/>
          </a:bodyPr>
          <a:lstStyle/>
          <a:p>
            <a:pPr marL="0" indent="0">
              <a:buClrTx/>
              <a:buNone/>
            </a:pPr>
            <a:r>
              <a:rPr lang="en-US" sz="1900" b="1" dirty="0"/>
              <a:t>Returning your meter:</a:t>
            </a:r>
          </a:p>
          <a:p>
            <a:pPr marL="0" indent="0">
              <a:buClrTx/>
              <a:buNone/>
            </a:pPr>
            <a:r>
              <a:rPr lang="en-US" sz="1900" dirty="0"/>
              <a:t>Bring to:</a:t>
            </a:r>
          </a:p>
          <a:p>
            <a:pPr lvl="2">
              <a:buClrTx/>
            </a:pPr>
            <a:r>
              <a:rPr lang="en-US" sz="1800" dirty="0"/>
              <a:t>Water Operations Center located at 1111 Cedar Street</a:t>
            </a:r>
          </a:p>
          <a:p>
            <a:pPr marL="685800" lvl="3" indent="0">
              <a:buClrTx/>
              <a:buNone/>
            </a:pPr>
            <a:r>
              <a:rPr lang="en-US" sz="1800" dirty="0"/>
              <a:t>7:30am – 3pm, Monday - Friday</a:t>
            </a:r>
          </a:p>
          <a:p>
            <a:pPr marL="0" indent="0">
              <a:buClrTx/>
              <a:buNone/>
            </a:pPr>
            <a:r>
              <a:rPr lang="en-US" sz="1900" dirty="0"/>
              <a:t>WE will:</a:t>
            </a:r>
          </a:p>
          <a:p>
            <a:pPr lvl="2">
              <a:buClrTx/>
            </a:pPr>
            <a:r>
              <a:rPr lang="en-US" sz="1800" dirty="0"/>
              <a:t>Read the meter</a:t>
            </a:r>
          </a:p>
          <a:p>
            <a:pPr lvl="2">
              <a:buClrTx/>
            </a:pPr>
            <a:r>
              <a:rPr lang="en-US" sz="1800" dirty="0"/>
              <a:t>Document your contract with the meter read</a:t>
            </a:r>
          </a:p>
          <a:p>
            <a:pPr lvl="2">
              <a:buClrTx/>
            </a:pPr>
            <a:r>
              <a:rPr lang="en-US" sz="1800" dirty="0"/>
              <a:t>Check for any damages to the meter</a:t>
            </a:r>
          </a:p>
          <a:p>
            <a:pPr lvl="2">
              <a:buClrTx/>
            </a:pPr>
            <a:r>
              <a:rPr lang="en-US" sz="1800" dirty="0"/>
              <a:t>Give you a signed copy as your receipt</a:t>
            </a:r>
          </a:p>
          <a:p>
            <a:pPr marL="457200" lvl="2" indent="0">
              <a:buClrTx/>
              <a:buNone/>
            </a:pPr>
            <a:endParaRPr lang="en-US" sz="1800" dirty="0"/>
          </a:p>
          <a:p>
            <a:pPr marL="0" indent="0" algn="ctr">
              <a:buClrTx/>
              <a:buNone/>
            </a:pPr>
            <a:r>
              <a:rPr lang="en-US" sz="1900" u="sng" dirty="0"/>
              <a:t>ALL CONTRACTS EXPIRE 12-31-25. YOU MUST RETURN YOUR METER AND UPDATE YOUR FORMS FOR THE 2026 SEASON.</a:t>
            </a:r>
          </a:p>
          <a:p>
            <a:pPr lvl="1">
              <a:buClrTx/>
            </a:pPr>
            <a:endParaRPr lang="en-US" sz="1800"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pic>
        <p:nvPicPr>
          <p:cNvPr id="3" name="Picture 2"/>
          <p:cNvPicPr>
            <a:picLocks noChangeAspect="1"/>
          </p:cNvPicPr>
          <p:nvPr/>
        </p:nvPicPr>
        <p:blipFill>
          <a:blip r:embed="rId3"/>
          <a:stretch>
            <a:fillRect/>
          </a:stretch>
        </p:blipFill>
        <p:spPr>
          <a:xfrm>
            <a:off x="89841" y="5461827"/>
            <a:ext cx="1453209" cy="1350508"/>
          </a:xfrm>
          <a:prstGeom prst="rect">
            <a:avLst/>
          </a:prstGeom>
        </p:spPr>
      </p:pic>
    </p:spTree>
    <p:extLst>
      <p:ext uri="{BB962C8B-B14F-4D97-AF65-F5344CB8AC3E}">
        <p14:creationId xmlns:p14="http://schemas.microsoft.com/office/powerpoint/2010/main" val="3237246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125289" y="2145741"/>
            <a:ext cx="1838598" cy="385769"/>
          </a:xfrm>
        </p:spPr>
        <p:txBody>
          <a:bodyPr/>
          <a:lstStyle/>
          <a:p>
            <a:r>
              <a:rPr lang="en-US" b="1" dirty="0">
                <a:solidFill>
                  <a:schemeClr val="tx1"/>
                </a:solidFill>
              </a:rPr>
              <a:t>DO</a:t>
            </a:r>
          </a:p>
        </p:txBody>
      </p:sp>
      <p:sp>
        <p:nvSpPr>
          <p:cNvPr id="3" name="Content Placeholder 2"/>
          <p:cNvSpPr>
            <a:spLocks noGrp="1"/>
          </p:cNvSpPr>
          <p:nvPr>
            <p:ph sz="half" idx="2"/>
          </p:nvPr>
        </p:nvSpPr>
        <p:spPr>
          <a:xfrm>
            <a:off x="2235200" y="2715240"/>
            <a:ext cx="4359147" cy="2596776"/>
          </a:xfrm>
        </p:spPr>
        <p:txBody>
          <a:bodyPr>
            <a:normAutofit lnSpcReduction="10000"/>
          </a:bodyPr>
          <a:lstStyle/>
          <a:p>
            <a:pPr>
              <a:buClrTx/>
            </a:pPr>
            <a:r>
              <a:rPr lang="en-US" dirty="0"/>
              <a:t>Open/close hydrant slowly</a:t>
            </a:r>
          </a:p>
          <a:p>
            <a:pPr>
              <a:buClrTx/>
            </a:pPr>
            <a:r>
              <a:rPr lang="en-US" dirty="0"/>
              <a:t>Use specialized hydrant wrench</a:t>
            </a:r>
          </a:p>
          <a:p>
            <a:pPr>
              <a:buClrTx/>
            </a:pPr>
            <a:r>
              <a:rPr lang="en-US" dirty="0"/>
              <a:t>Keep a copy of  hydrant permit(s) on-site (digital is fine)</a:t>
            </a:r>
          </a:p>
          <a:p>
            <a:pPr>
              <a:buClrTx/>
            </a:pPr>
            <a:r>
              <a:rPr lang="en-US" dirty="0"/>
              <a:t>Brace bottom of meter</a:t>
            </a:r>
          </a:p>
          <a:p>
            <a:pPr>
              <a:buClrTx/>
            </a:pPr>
            <a:r>
              <a:rPr lang="en-US" dirty="0"/>
              <a:t>Store in warm place to avoid freezing</a:t>
            </a:r>
          </a:p>
          <a:p>
            <a:pPr>
              <a:buClrTx/>
            </a:pPr>
            <a:r>
              <a:rPr lang="en-US" dirty="0"/>
              <a:t>Please report any problems immediately</a:t>
            </a:r>
          </a:p>
          <a:p>
            <a:endParaRPr lang="en-US" dirty="0"/>
          </a:p>
        </p:txBody>
      </p:sp>
      <p:sp>
        <p:nvSpPr>
          <p:cNvPr id="4" name="Content Placeholder 3"/>
          <p:cNvSpPr>
            <a:spLocks noGrp="1"/>
          </p:cNvSpPr>
          <p:nvPr>
            <p:ph sz="quarter" idx="4"/>
          </p:nvPr>
        </p:nvSpPr>
        <p:spPr>
          <a:xfrm>
            <a:off x="6779049" y="2715240"/>
            <a:ext cx="4159884" cy="2596776"/>
          </a:xfrm>
        </p:spPr>
        <p:txBody>
          <a:bodyPr>
            <a:normAutofit lnSpcReduction="10000"/>
          </a:bodyPr>
          <a:lstStyle/>
          <a:p>
            <a:pPr>
              <a:buClrTx/>
            </a:pPr>
            <a:r>
              <a:rPr lang="en-US" dirty="0"/>
              <a:t>Leave meter unattended</a:t>
            </a:r>
          </a:p>
          <a:p>
            <a:pPr>
              <a:buClrTx/>
            </a:pPr>
            <a:r>
              <a:rPr lang="en-US" dirty="0"/>
              <a:t>Use a different hydrant unless approved</a:t>
            </a:r>
          </a:p>
          <a:p>
            <a:endParaRPr lang="en-US" dirty="0"/>
          </a:p>
        </p:txBody>
      </p:sp>
      <p:sp>
        <p:nvSpPr>
          <p:cNvPr id="5" name="Text Placeholder 4"/>
          <p:cNvSpPr>
            <a:spLocks noGrp="1"/>
          </p:cNvSpPr>
          <p:nvPr>
            <p:ph type="body" sz="quarter" idx="13"/>
          </p:nvPr>
        </p:nvSpPr>
        <p:spPr>
          <a:xfrm>
            <a:off x="7576659" y="2145740"/>
            <a:ext cx="1679557" cy="385769"/>
          </a:xfrm>
        </p:spPr>
        <p:txBody>
          <a:bodyPr/>
          <a:lstStyle/>
          <a:p>
            <a:r>
              <a:rPr lang="en-US" b="1" dirty="0">
                <a:solidFill>
                  <a:schemeClr val="tx1"/>
                </a:solidFill>
              </a:rPr>
              <a:t>Do not</a:t>
            </a:r>
          </a:p>
        </p:txBody>
      </p:sp>
      <p:sp>
        <p:nvSpPr>
          <p:cNvPr id="6" name="Title 5"/>
          <p:cNvSpPr>
            <a:spLocks noGrp="1"/>
          </p:cNvSpPr>
          <p:nvPr>
            <p:ph type="title"/>
          </p:nvPr>
        </p:nvSpPr>
        <p:spPr>
          <a:xfrm>
            <a:off x="2324099" y="465525"/>
            <a:ext cx="7729728" cy="1188720"/>
          </a:xfrm>
        </p:spPr>
        <p:txBody>
          <a:bodyPr/>
          <a:lstStyle/>
          <a:p>
            <a:r>
              <a:rPr lang="en-US" dirty="0"/>
              <a:t>TIPS FOR PROPER USE </a:t>
            </a:r>
          </a:p>
        </p:txBody>
      </p:sp>
      <p:pic>
        <p:nvPicPr>
          <p:cNvPr id="7" name="Picture 6"/>
          <p:cNvPicPr>
            <a:picLocks noChangeAspect="1"/>
          </p:cNvPicPr>
          <p:nvPr/>
        </p:nvPicPr>
        <p:blipFill>
          <a:blip r:embed="rId2"/>
          <a:stretch>
            <a:fillRect/>
          </a:stretch>
        </p:blipFill>
        <p:spPr>
          <a:xfrm>
            <a:off x="10390548" y="5139225"/>
            <a:ext cx="1926503" cy="1932599"/>
          </a:xfrm>
          <a:prstGeom prst="rect">
            <a:avLst/>
          </a:prstGeom>
        </p:spPr>
      </p:pic>
      <p:pic>
        <p:nvPicPr>
          <p:cNvPr id="8" name="Picture 7"/>
          <p:cNvPicPr>
            <a:picLocks noChangeAspect="1"/>
          </p:cNvPicPr>
          <p:nvPr/>
        </p:nvPicPr>
        <p:blipFill>
          <a:blip r:embed="rId3"/>
          <a:stretch>
            <a:fillRect/>
          </a:stretch>
        </p:blipFill>
        <p:spPr>
          <a:xfrm>
            <a:off x="132462" y="5428809"/>
            <a:ext cx="1450974" cy="1353429"/>
          </a:xfrm>
          <a:prstGeom prst="rect">
            <a:avLst/>
          </a:prstGeom>
        </p:spPr>
      </p:pic>
      <p:sp>
        <p:nvSpPr>
          <p:cNvPr id="9" name="Rectangle 8"/>
          <p:cNvSpPr/>
          <p:nvPr/>
        </p:nvSpPr>
        <p:spPr>
          <a:xfrm>
            <a:off x="2531533" y="5438155"/>
            <a:ext cx="6705430" cy="1107996"/>
          </a:xfrm>
          <a:prstGeom prst="rect">
            <a:avLst/>
          </a:prstGeom>
        </p:spPr>
        <p:txBody>
          <a:bodyPr wrap="square">
            <a:spAutoFit/>
          </a:bodyPr>
          <a:lstStyle/>
          <a:p>
            <a:pPr algn="ctr"/>
            <a:r>
              <a:rPr lang="en-US" sz="2400" b="1" u="sng" dirty="0"/>
              <a:t>Using a hydrant without authorization from the Water Division could result in a fine.</a:t>
            </a:r>
          </a:p>
          <a:p>
            <a:endParaRPr lang="en-US" dirty="0"/>
          </a:p>
        </p:txBody>
      </p:sp>
    </p:spTree>
    <p:extLst>
      <p:ext uri="{BB962C8B-B14F-4D97-AF65-F5344CB8AC3E}">
        <p14:creationId xmlns:p14="http://schemas.microsoft.com/office/powerpoint/2010/main" val="2893682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Maintenance of Traffic</a:t>
            </a:r>
          </a:p>
        </p:txBody>
      </p:sp>
      <p:sp>
        <p:nvSpPr>
          <p:cNvPr id="4" name="Content Placeholder 3"/>
          <p:cNvSpPr>
            <a:spLocks noGrp="1"/>
          </p:cNvSpPr>
          <p:nvPr>
            <p:ph sz="half" idx="2"/>
          </p:nvPr>
        </p:nvSpPr>
        <p:spPr>
          <a:xfrm>
            <a:off x="2789228" y="1922441"/>
            <a:ext cx="6681360" cy="3697309"/>
          </a:xfrm>
        </p:spPr>
        <p:txBody>
          <a:bodyPr>
            <a:noAutofit/>
          </a:bodyPr>
          <a:lstStyle/>
          <a:p>
            <a:pPr lvl="1">
              <a:buClrTx/>
            </a:pPr>
            <a:r>
              <a:rPr lang="en-US" sz="1800" dirty="0"/>
              <a:t>Maintenance of Traffic Plans are require for </a:t>
            </a:r>
            <a:r>
              <a:rPr lang="en-US" sz="1800" u="sng" dirty="0"/>
              <a:t>any lane or sidewalk closure</a:t>
            </a:r>
            <a:r>
              <a:rPr lang="en-US" sz="1800" dirty="0"/>
              <a:t> and are the responsibility of agency proposing the closure.</a:t>
            </a:r>
          </a:p>
          <a:p>
            <a:pPr lvl="1">
              <a:buClrTx/>
            </a:pPr>
            <a:r>
              <a:rPr lang="en-US" sz="1800" dirty="0"/>
              <a:t>Per ordinance, closure of collectors require minimum 24hr notice to the City and closures of arterial roads require a minimum 48hr notice.</a:t>
            </a:r>
          </a:p>
          <a:p>
            <a:pPr marL="228600" lvl="1" indent="0" algn="ctr">
              <a:buClrTx/>
              <a:buNone/>
            </a:pPr>
            <a:endParaRPr lang="en-US" sz="1800"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3350032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Maintenance of Traffic</a:t>
            </a:r>
          </a:p>
        </p:txBody>
      </p:sp>
      <p:sp>
        <p:nvSpPr>
          <p:cNvPr id="4" name="Content Placeholder 3"/>
          <p:cNvSpPr>
            <a:spLocks noGrp="1"/>
          </p:cNvSpPr>
          <p:nvPr>
            <p:ph sz="half" idx="2"/>
          </p:nvPr>
        </p:nvSpPr>
        <p:spPr>
          <a:xfrm>
            <a:off x="2789228" y="1922440"/>
            <a:ext cx="6681360" cy="3697309"/>
          </a:xfrm>
        </p:spPr>
        <p:txBody>
          <a:bodyPr>
            <a:noAutofit/>
          </a:bodyPr>
          <a:lstStyle/>
          <a:p>
            <a:pPr lvl="1">
              <a:buClrTx/>
            </a:pPr>
            <a:r>
              <a:rPr lang="en-US" sz="1800" dirty="0"/>
              <a:t>Detours are required when at least one lane of traffic in a direction can not be accommodated on arterials and major collectors.</a:t>
            </a:r>
          </a:p>
          <a:p>
            <a:pPr lvl="1">
              <a:buClrTx/>
            </a:pPr>
            <a:r>
              <a:rPr lang="en-US" sz="1800" b="1" dirty="0"/>
              <a:t>Detours must be to similar roads:</a:t>
            </a:r>
          </a:p>
          <a:p>
            <a:pPr lvl="2">
              <a:buClrTx/>
            </a:pPr>
            <a:r>
              <a:rPr lang="en-US" sz="1800" dirty="0"/>
              <a:t>Truck Route to Truck Route</a:t>
            </a:r>
          </a:p>
          <a:p>
            <a:pPr lvl="2">
              <a:buClrTx/>
            </a:pPr>
            <a:r>
              <a:rPr lang="en-US" sz="1800" dirty="0"/>
              <a:t>Arterial to Arterial</a:t>
            </a:r>
          </a:p>
          <a:p>
            <a:pPr lvl="1">
              <a:buClrTx/>
            </a:pPr>
            <a:r>
              <a:rPr lang="en-US" sz="1800" dirty="0"/>
              <a:t>In other words, do not detour a major road onto a local road and think that will work.</a:t>
            </a:r>
          </a:p>
          <a:p>
            <a:pPr marL="228600" lvl="1" indent="0">
              <a:buClrTx/>
              <a:buNone/>
            </a:pPr>
            <a:endParaRPr lang="en-US" sz="1800"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1092333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Maintenance of Traffic</a:t>
            </a:r>
          </a:p>
        </p:txBody>
      </p:sp>
      <p:sp>
        <p:nvSpPr>
          <p:cNvPr id="4" name="Content Placeholder 3"/>
          <p:cNvSpPr>
            <a:spLocks noGrp="1"/>
          </p:cNvSpPr>
          <p:nvPr>
            <p:ph sz="half" idx="2"/>
          </p:nvPr>
        </p:nvSpPr>
        <p:spPr>
          <a:xfrm>
            <a:off x="2423730" y="1922441"/>
            <a:ext cx="7412356" cy="3863504"/>
          </a:xfrm>
        </p:spPr>
        <p:txBody>
          <a:bodyPr>
            <a:noAutofit/>
          </a:bodyPr>
          <a:lstStyle/>
          <a:p>
            <a:pPr marL="0" indent="0">
              <a:buClrTx/>
              <a:buNone/>
            </a:pPr>
            <a:r>
              <a:rPr lang="en-US" b="1" dirty="0"/>
              <a:t>Daytime Lane Closures:</a:t>
            </a:r>
          </a:p>
          <a:p>
            <a:pPr lvl="2">
              <a:buClrTx/>
            </a:pPr>
            <a:r>
              <a:rPr lang="en-US" sz="1800" dirty="0"/>
              <a:t>Closure should meet IDOT standards</a:t>
            </a:r>
          </a:p>
          <a:p>
            <a:pPr lvl="2">
              <a:buClrTx/>
            </a:pPr>
            <a:r>
              <a:rPr lang="en-US" sz="1800" dirty="0"/>
              <a:t>Tall cones are now accepted for lane closures</a:t>
            </a:r>
          </a:p>
          <a:p>
            <a:pPr marL="0" indent="0">
              <a:buClrTx/>
              <a:buNone/>
            </a:pPr>
            <a:r>
              <a:rPr lang="en-US" b="1" dirty="0"/>
              <a:t>Overnight Lane Closures:</a:t>
            </a:r>
          </a:p>
          <a:p>
            <a:pPr lvl="2">
              <a:buClrTx/>
            </a:pPr>
            <a:r>
              <a:rPr lang="en-US" sz="1800" dirty="0"/>
              <a:t>Must provide 24hr a day available contact for traffic control set up</a:t>
            </a:r>
          </a:p>
          <a:p>
            <a:pPr lvl="2">
              <a:buClrTx/>
            </a:pPr>
            <a:r>
              <a:rPr lang="en-US" sz="1800" dirty="0"/>
              <a:t>Cones are not accepted for overnight lane closures</a:t>
            </a:r>
          </a:p>
          <a:p>
            <a:pPr marL="0" indent="0">
              <a:buClrTx/>
              <a:buNone/>
            </a:pPr>
            <a:r>
              <a:rPr lang="en-US" b="1" dirty="0"/>
              <a:t>Sidewalk Closures:</a:t>
            </a:r>
          </a:p>
          <a:p>
            <a:pPr lvl="2">
              <a:buClrTx/>
            </a:pPr>
            <a:r>
              <a:rPr lang="en-US" sz="1800" dirty="0"/>
              <a:t>ADA detour must be provided</a:t>
            </a:r>
          </a:p>
          <a:p>
            <a:pPr lvl="2">
              <a:buClrTx/>
            </a:pPr>
            <a:r>
              <a:rPr lang="en-US" sz="1800" dirty="0"/>
              <a:t>Signage should be placed at locations allowing for ADA crossing of the roadway</a:t>
            </a:r>
          </a:p>
          <a:p>
            <a:pPr marL="457200" lvl="2" indent="0">
              <a:buClrTx/>
              <a:buNone/>
            </a:pPr>
            <a:endParaRPr lang="en-US" sz="1800" dirty="0"/>
          </a:p>
          <a:p>
            <a:pPr marL="228600" lvl="1" indent="0">
              <a:buClrTx/>
              <a:buNone/>
            </a:pPr>
            <a:endParaRPr lang="en-US" sz="1800"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140858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Stormwater Permitting Requirements</a:t>
            </a:r>
          </a:p>
        </p:txBody>
      </p:sp>
      <p:sp>
        <p:nvSpPr>
          <p:cNvPr id="4" name="Content Placeholder 3"/>
          <p:cNvSpPr>
            <a:spLocks noGrp="1"/>
          </p:cNvSpPr>
          <p:nvPr>
            <p:ph sz="half" idx="2"/>
          </p:nvPr>
        </p:nvSpPr>
        <p:spPr>
          <a:xfrm>
            <a:off x="1148333" y="1905023"/>
            <a:ext cx="9963149" cy="3697309"/>
          </a:xfrm>
        </p:spPr>
        <p:txBody>
          <a:bodyPr>
            <a:noAutofit/>
          </a:bodyPr>
          <a:lstStyle/>
          <a:p>
            <a:pPr marL="377190" lvl="1" indent="-285750">
              <a:spcBef>
                <a:spcPts val="0"/>
              </a:spcBef>
              <a:buClrTx/>
            </a:pPr>
            <a:r>
              <a:rPr lang="en-US" sz="1800" dirty="0"/>
              <a:t>NPDES Municipal Separate Storm Sewer System (MS4) Stormwater permits requires municipalities to implement an erosion and sediment control inspection and enforcement program.    </a:t>
            </a:r>
          </a:p>
          <a:p>
            <a:pPr marL="377190" lvl="1" indent="-285750">
              <a:spcBef>
                <a:spcPts val="0"/>
              </a:spcBef>
              <a:buClrTx/>
            </a:pPr>
            <a:endParaRPr lang="en-US" sz="1800" dirty="0"/>
          </a:p>
          <a:p>
            <a:pPr marL="377190" lvl="1" indent="-285750">
              <a:spcBef>
                <a:spcPts val="0"/>
              </a:spcBef>
              <a:buClrTx/>
            </a:pPr>
            <a:r>
              <a:rPr lang="en-US" sz="1800" dirty="0"/>
              <a:t>All projects within City of Rockford limits must comply with the City’s Subdivision review process as well as the Public Works Department - Engineering Division’s Plat and Plan Review Process.  Construction shall not begin until the City has completed it’s review process and has issued approvals. </a:t>
            </a:r>
          </a:p>
          <a:p>
            <a:pPr marL="834390" lvl="3" indent="-285750">
              <a:spcBef>
                <a:spcPts val="0"/>
              </a:spcBef>
              <a:buClrTx/>
            </a:pPr>
            <a:r>
              <a:rPr lang="en-US" sz="1800" dirty="0"/>
              <a:t>For City and private projects, SWPPP’s and erosion control plans must be reviewed by the Stormwater &amp; Environmental Team. </a:t>
            </a:r>
          </a:p>
          <a:p>
            <a:pPr marL="834390" lvl="3" indent="-285750">
              <a:spcBef>
                <a:spcPts val="0"/>
              </a:spcBef>
              <a:buClrTx/>
            </a:pPr>
            <a:r>
              <a:rPr lang="en-US" sz="1800" dirty="0"/>
              <a:t>To avoid confusion, City of Rockford erosion and sediment control requirements are the same as Illinois EPA.  </a:t>
            </a:r>
          </a:p>
          <a:p>
            <a:pPr marL="834390" lvl="3" indent="-285750">
              <a:spcBef>
                <a:spcPts val="0"/>
              </a:spcBef>
              <a:buClrTx/>
            </a:pPr>
            <a:r>
              <a:rPr lang="en-US" sz="1800" dirty="0"/>
              <a:t>IEPA approval of permits does not mean the City has approved a permit.</a:t>
            </a:r>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1113174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Stormwater Permitting Requirements</a:t>
            </a:r>
          </a:p>
        </p:txBody>
      </p:sp>
      <p:sp>
        <p:nvSpPr>
          <p:cNvPr id="4" name="Content Placeholder 3"/>
          <p:cNvSpPr>
            <a:spLocks noGrp="1"/>
          </p:cNvSpPr>
          <p:nvPr>
            <p:ph sz="half" idx="2"/>
          </p:nvPr>
        </p:nvSpPr>
        <p:spPr>
          <a:xfrm>
            <a:off x="1148333" y="1779566"/>
            <a:ext cx="9606753" cy="4704292"/>
          </a:xfrm>
        </p:spPr>
        <p:txBody>
          <a:bodyPr>
            <a:noAutofit/>
          </a:bodyPr>
          <a:lstStyle/>
          <a:p>
            <a:pPr lvl="1">
              <a:spcBef>
                <a:spcPts val="0"/>
              </a:spcBef>
              <a:buClrTx/>
            </a:pPr>
            <a:r>
              <a:rPr lang="en-US" sz="1800" dirty="0"/>
              <a:t>All projects with one acre or more of disturbance will require an IEPA General Construction Permit and a SWPPP.  A Notice of Intent (NOI) and SWPPP must be submitted with the IEPA a minimum of 30 days prior to starting construction.  A fee is required along with the submittal.   A permit will not be issued until the IEPA has approved the SWPPP.  The IEPA has a 30-day review policy. </a:t>
            </a:r>
          </a:p>
          <a:p>
            <a:pPr lvl="1">
              <a:spcBef>
                <a:spcPts val="0"/>
              </a:spcBef>
              <a:buClrTx/>
            </a:pPr>
            <a:r>
              <a:rPr lang="en-US" sz="1800" dirty="0"/>
              <a:t>All City projects requiring an IEPA construction permit shall submit the filled out NOI to the Project Manager or the City’s Stormwater team.  </a:t>
            </a:r>
            <a:endParaRPr lang="en-US" sz="1800" b="1" u="sng" dirty="0"/>
          </a:p>
          <a:p>
            <a:pPr lvl="1">
              <a:spcBef>
                <a:spcPts val="0"/>
              </a:spcBef>
              <a:buClrTx/>
            </a:pPr>
            <a:r>
              <a:rPr lang="en-US" sz="1800" dirty="0"/>
              <a:t>All projects regardless of site  will require a Stormwater Management Permit.</a:t>
            </a:r>
          </a:p>
          <a:p>
            <a:pPr lvl="1">
              <a:spcBef>
                <a:spcPts val="0"/>
              </a:spcBef>
              <a:buClrTx/>
            </a:pPr>
            <a:r>
              <a:rPr lang="en-US" sz="1800" dirty="0"/>
              <a:t>If work does not commence within 2 weeks of the listed start date on the Grading Permit then the permit is no longer valid until the City of Rockford is informed of the new start date.  </a:t>
            </a:r>
          </a:p>
          <a:p>
            <a:pPr lvl="1">
              <a:spcBef>
                <a:spcPts val="0"/>
              </a:spcBef>
              <a:buClrTx/>
            </a:pPr>
            <a:r>
              <a:rPr lang="en-US" sz="1800" dirty="0"/>
              <a:t>Permit is valid for two (2) years from date construction commences.  Projects that extend beyond 2 years a new permit application and fee shall be submitted.</a:t>
            </a:r>
          </a:p>
          <a:p>
            <a:pPr marL="228600" lvl="1" indent="0">
              <a:spcBef>
                <a:spcPts val="0"/>
              </a:spcBef>
              <a:buClrTx/>
              <a:buNone/>
            </a:pPr>
            <a:r>
              <a:rPr lang="en-US" sz="1800" b="1" dirty="0"/>
              <a:t>Note: </a:t>
            </a:r>
            <a:r>
              <a:rPr lang="en-US" sz="1800" dirty="0"/>
              <a:t>IEPA has changed it’s website for permit submittals (</a:t>
            </a:r>
            <a:r>
              <a:rPr lang="en-US" sz="1800" dirty="0">
                <a:hlinkClick r:id="rId2"/>
              </a:rPr>
              <a:t>https://cdxnodengn.epa.gov/net-cgp/action/login</a:t>
            </a:r>
            <a:r>
              <a:rPr lang="en-US" sz="1800" dirty="0"/>
              <a:t>) During submittal, upload the SWPPP and Erosion control plans and any other pertinent documents.  The submittal must be certified before IEPA accepts it and begins their review.</a:t>
            </a:r>
          </a:p>
          <a:p>
            <a:pPr marL="228600" lvl="1" indent="0">
              <a:buClrTx/>
              <a:buNone/>
            </a:pPr>
            <a:endParaRPr lang="en-US" sz="1800" dirty="0"/>
          </a:p>
          <a:p>
            <a:pPr marL="228600" lvl="1" indent="0">
              <a:buClrTx/>
              <a:buNone/>
            </a:pPr>
            <a:endParaRPr lang="en-US" sz="1800" dirty="0"/>
          </a:p>
        </p:txBody>
      </p:sp>
      <p:pic>
        <p:nvPicPr>
          <p:cNvPr id="5" name="Picture 4"/>
          <p:cNvPicPr>
            <a:picLocks noChangeAspect="1"/>
          </p:cNvPicPr>
          <p:nvPr/>
        </p:nvPicPr>
        <p:blipFill>
          <a:blip r:embed="rId3"/>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113716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19" y="146837"/>
            <a:ext cx="4486656" cy="1141497"/>
          </a:xfrm>
        </p:spPr>
        <p:txBody>
          <a:bodyPr/>
          <a:lstStyle/>
          <a:p>
            <a:r>
              <a:rPr lang="en-US" dirty="0"/>
              <a:t>Erosion &amp; sediment control inspections</a:t>
            </a:r>
          </a:p>
        </p:txBody>
      </p:sp>
      <p:sp>
        <p:nvSpPr>
          <p:cNvPr id="4" name="Text Placeholder 3"/>
          <p:cNvSpPr>
            <a:spLocks noGrp="1"/>
          </p:cNvSpPr>
          <p:nvPr>
            <p:ph type="body" sz="half" idx="2"/>
          </p:nvPr>
        </p:nvSpPr>
        <p:spPr>
          <a:xfrm>
            <a:off x="517398" y="1288334"/>
            <a:ext cx="5254752" cy="5467350"/>
          </a:xfrm>
        </p:spPr>
        <p:txBody>
          <a:bodyPr>
            <a:noAutofit/>
          </a:bodyPr>
          <a:lstStyle/>
          <a:p>
            <a:r>
              <a:rPr lang="en-US" sz="1800" u="sng" dirty="0">
                <a:solidFill>
                  <a:schemeClr val="tx1"/>
                </a:solidFill>
              </a:rPr>
              <a:t>WE EXPECT FULL COMPLIANCE AT THE TIME OF THE VISIT.</a:t>
            </a:r>
          </a:p>
          <a:p>
            <a:pPr marL="285750" indent="-285750" algn="l">
              <a:buClrTx/>
              <a:buFont typeface="Arial" panose="020B0604020202020204" pitchFamily="34" charset="0"/>
              <a:buChar char="•"/>
            </a:pPr>
            <a:r>
              <a:rPr lang="en-US" sz="1800" dirty="0">
                <a:solidFill>
                  <a:schemeClr val="tx1"/>
                </a:solidFill>
              </a:rPr>
              <a:t>Compliance does not start when the regulatory inspector shows up. </a:t>
            </a:r>
          </a:p>
          <a:p>
            <a:pPr marL="285750" indent="-285750" algn="l">
              <a:buClrTx/>
              <a:buFont typeface="Arial" panose="020B0604020202020204" pitchFamily="34" charset="0"/>
              <a:buChar char="•"/>
            </a:pPr>
            <a:r>
              <a:rPr lang="en-US" sz="1800" dirty="0">
                <a:solidFill>
                  <a:schemeClr val="tx1"/>
                </a:solidFill>
              </a:rPr>
              <a:t>Follow the erosion control plan and the BMP’s that were specified. </a:t>
            </a:r>
          </a:p>
          <a:p>
            <a:pPr marL="285750" indent="-285750" algn="l">
              <a:buClrTx/>
              <a:buFont typeface="Arial" panose="020B0604020202020204" pitchFamily="34" charset="0"/>
              <a:buChar char="•"/>
            </a:pPr>
            <a:r>
              <a:rPr lang="en-US" sz="1800" dirty="0">
                <a:solidFill>
                  <a:schemeClr val="tx1"/>
                </a:solidFill>
              </a:rPr>
              <a:t>    i.e. inlet protection</a:t>
            </a:r>
          </a:p>
          <a:p>
            <a:pPr marL="285750" indent="-285750" algn="l">
              <a:buClrTx/>
              <a:buFont typeface="Arial" panose="020B0604020202020204" pitchFamily="34" charset="0"/>
              <a:buChar char="•"/>
            </a:pPr>
            <a:r>
              <a:rPr lang="en-US" sz="1800" dirty="0">
                <a:solidFill>
                  <a:schemeClr val="tx1"/>
                </a:solidFill>
              </a:rPr>
              <a:t>Remove all BMP’s when the project is completed.</a:t>
            </a:r>
          </a:p>
          <a:p>
            <a:pPr marL="285750" indent="-285750" algn="l">
              <a:buClrTx/>
              <a:buFont typeface="Arial" panose="020B0604020202020204" pitchFamily="34" charset="0"/>
              <a:buChar char="•"/>
            </a:pPr>
            <a:r>
              <a:rPr lang="en-US" sz="1800" dirty="0">
                <a:solidFill>
                  <a:schemeClr val="tx1"/>
                </a:solidFill>
              </a:rPr>
              <a:t>Document everything!  It didn’t happen if it’s not written down.  </a:t>
            </a:r>
          </a:p>
          <a:p>
            <a:pPr marL="742950" lvl="1" indent="-285750">
              <a:buClrTx/>
              <a:buFont typeface="Arial" panose="020B0604020202020204" pitchFamily="34" charset="0"/>
              <a:buChar char="•"/>
            </a:pPr>
            <a:r>
              <a:rPr lang="en-US" sz="1800" dirty="0">
                <a:solidFill>
                  <a:schemeClr val="tx1"/>
                </a:solidFill>
              </a:rPr>
              <a:t>Grading start &amp; end dates</a:t>
            </a:r>
          </a:p>
          <a:p>
            <a:pPr marL="742950" lvl="1" indent="-285750">
              <a:buClrTx/>
              <a:buFont typeface="Arial" panose="020B0604020202020204" pitchFamily="34" charset="0"/>
              <a:buChar char="•"/>
            </a:pPr>
            <a:r>
              <a:rPr lang="en-US" sz="1800" dirty="0">
                <a:solidFill>
                  <a:schemeClr val="tx1"/>
                </a:solidFill>
              </a:rPr>
              <a:t>BMP install &amp; removal Dates</a:t>
            </a:r>
          </a:p>
          <a:p>
            <a:pPr marL="742950" lvl="1" indent="-285750">
              <a:buClrTx/>
              <a:buFont typeface="Arial" panose="020B0604020202020204" pitchFamily="34" charset="0"/>
              <a:buChar char="•"/>
            </a:pPr>
            <a:r>
              <a:rPr lang="en-US" sz="1800" dirty="0">
                <a:solidFill>
                  <a:schemeClr val="tx1"/>
                </a:solidFill>
              </a:rPr>
              <a:t>Stabilization dates</a:t>
            </a:r>
          </a:p>
          <a:p>
            <a:pPr marL="742950" lvl="1" indent="-285750">
              <a:buClrTx/>
              <a:buFont typeface="Arial" panose="020B0604020202020204" pitchFamily="34" charset="0"/>
              <a:buChar char="•"/>
            </a:pPr>
            <a:r>
              <a:rPr lang="en-US" sz="1800" dirty="0">
                <a:solidFill>
                  <a:schemeClr val="tx1"/>
                </a:solidFill>
              </a:rPr>
              <a:t>Inspections Dates &amp; all BMP Maintenance</a:t>
            </a:r>
          </a:p>
          <a:p>
            <a:pPr marL="742950" lvl="1" indent="-285750">
              <a:buClrTx/>
              <a:buFont typeface="Arial" panose="020B0604020202020204" pitchFamily="34" charset="0"/>
              <a:buChar char="•"/>
            </a:pPr>
            <a:r>
              <a:rPr lang="en-US" sz="1800" dirty="0">
                <a:solidFill>
                  <a:schemeClr val="tx1"/>
                </a:solidFill>
              </a:rPr>
              <a:t>Any changes to the SWPPP.</a:t>
            </a:r>
          </a:p>
          <a:p>
            <a:pPr algn="l"/>
            <a:endParaRPr lang="en-US" sz="1800" dirty="0">
              <a:solidFill>
                <a:schemeClr val="tx1"/>
              </a:solidFill>
            </a:endParaRPr>
          </a:p>
          <a:p>
            <a:endParaRPr lang="en-US" sz="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8100" y="2258073"/>
            <a:ext cx="3149600" cy="2627604"/>
          </a:xfrm>
          <a:prstGeom prst="rect">
            <a:avLst/>
          </a:prstGeom>
        </p:spPr>
      </p:pic>
      <p:pic>
        <p:nvPicPr>
          <p:cNvPr id="8" name="Picture 7"/>
          <p:cNvPicPr>
            <a:picLocks noChangeAspect="1"/>
          </p:cNvPicPr>
          <p:nvPr/>
        </p:nvPicPr>
        <p:blipFill>
          <a:blip r:embed="rId3"/>
          <a:stretch>
            <a:fillRect/>
          </a:stretch>
        </p:blipFill>
        <p:spPr>
          <a:xfrm>
            <a:off x="10502900" y="5186850"/>
            <a:ext cx="1926503" cy="1932599"/>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183086" y="2258073"/>
            <a:ext cx="2695618" cy="2627604"/>
          </a:xfrm>
        </p:spPr>
      </p:pic>
    </p:spTree>
    <p:extLst>
      <p:ext uri="{BB962C8B-B14F-4D97-AF65-F5344CB8AC3E}">
        <p14:creationId xmlns:p14="http://schemas.microsoft.com/office/powerpoint/2010/main" val="4274438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6669" y="189447"/>
            <a:ext cx="4486656" cy="1141497"/>
          </a:xfrm>
        </p:spPr>
        <p:txBody>
          <a:bodyPr/>
          <a:lstStyle/>
          <a:p>
            <a:r>
              <a:rPr lang="en-US" dirty="0"/>
              <a:t>Pet peeves</a:t>
            </a:r>
          </a:p>
        </p:txBody>
      </p:sp>
      <p:sp>
        <p:nvSpPr>
          <p:cNvPr id="4" name="Text Placeholder 3"/>
          <p:cNvSpPr>
            <a:spLocks noGrp="1"/>
          </p:cNvSpPr>
          <p:nvPr>
            <p:ph type="body" sz="half" idx="2"/>
          </p:nvPr>
        </p:nvSpPr>
        <p:spPr>
          <a:xfrm>
            <a:off x="517398" y="1451750"/>
            <a:ext cx="5254752" cy="5467350"/>
          </a:xfrm>
        </p:spPr>
        <p:txBody>
          <a:bodyPr>
            <a:noAutofit/>
          </a:bodyPr>
          <a:lstStyle/>
          <a:p>
            <a:pPr algn="l"/>
            <a:endParaRPr lang="en-US" sz="1800" dirty="0">
              <a:solidFill>
                <a:schemeClr val="tx1"/>
              </a:solidFill>
            </a:endParaRPr>
          </a:p>
          <a:p>
            <a:endParaRPr lang="en-US" sz="800" dirty="0"/>
          </a:p>
        </p:txBody>
      </p:sp>
      <p:pic>
        <p:nvPicPr>
          <p:cNvPr id="9" name="Picture 8"/>
          <p:cNvPicPr>
            <a:picLocks noChangeAspect="1"/>
          </p:cNvPicPr>
          <p:nvPr/>
        </p:nvPicPr>
        <p:blipFill>
          <a:blip r:embed="rId2"/>
          <a:stretch>
            <a:fillRect/>
          </a:stretch>
        </p:blipFill>
        <p:spPr>
          <a:xfrm>
            <a:off x="4529515" y="1572553"/>
            <a:ext cx="3100963" cy="2267909"/>
          </a:xfrm>
          <a:prstGeom prst="rect">
            <a:avLst/>
          </a:prstGeom>
        </p:spPr>
      </p:pic>
      <p:pic>
        <p:nvPicPr>
          <p:cNvPr id="10" name="Picture 9"/>
          <p:cNvPicPr>
            <a:picLocks noChangeAspect="1"/>
          </p:cNvPicPr>
          <p:nvPr/>
        </p:nvPicPr>
        <p:blipFill>
          <a:blip r:embed="rId3"/>
          <a:stretch>
            <a:fillRect/>
          </a:stretch>
        </p:blipFill>
        <p:spPr>
          <a:xfrm>
            <a:off x="460173" y="3965957"/>
            <a:ext cx="3092569" cy="2319426"/>
          </a:xfrm>
          <a:prstGeom prst="rect">
            <a:avLst/>
          </a:prstGeom>
        </p:spPr>
      </p:pic>
      <p:pic>
        <p:nvPicPr>
          <p:cNvPr id="11" name="Picture 10"/>
          <p:cNvPicPr>
            <a:picLocks noChangeAspect="1"/>
          </p:cNvPicPr>
          <p:nvPr/>
        </p:nvPicPr>
        <p:blipFill>
          <a:blip r:embed="rId4"/>
          <a:stretch>
            <a:fillRect/>
          </a:stretch>
        </p:blipFill>
        <p:spPr>
          <a:xfrm>
            <a:off x="4529515" y="3961266"/>
            <a:ext cx="3100963" cy="2324117"/>
          </a:xfrm>
          <a:prstGeom prst="rect">
            <a:avLst/>
          </a:prstGeom>
        </p:spPr>
      </p:pic>
      <p:pic>
        <p:nvPicPr>
          <p:cNvPr id="13" name="Picture 12"/>
          <p:cNvPicPr>
            <a:picLocks noChangeAspect="1"/>
          </p:cNvPicPr>
          <p:nvPr/>
        </p:nvPicPr>
        <p:blipFill>
          <a:blip r:embed="rId5"/>
          <a:stretch>
            <a:fillRect/>
          </a:stretch>
        </p:blipFill>
        <p:spPr>
          <a:xfrm>
            <a:off x="8607250" y="3961266"/>
            <a:ext cx="3092569" cy="2324117"/>
          </a:xfrm>
          <a:prstGeom prst="rect">
            <a:avLst/>
          </a:prstGeom>
        </p:spPr>
      </p:pic>
      <p:pic>
        <p:nvPicPr>
          <p:cNvPr id="7" name="Content Placeholder 6"/>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8607250" y="1572552"/>
            <a:ext cx="3092569" cy="2267909"/>
          </a:xfr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601" y="1572551"/>
            <a:ext cx="3103141" cy="2267909"/>
          </a:xfrm>
          <a:prstGeom prst="rect">
            <a:avLst/>
          </a:prstGeom>
        </p:spPr>
      </p:pic>
    </p:spTree>
    <p:extLst>
      <p:ext uri="{BB962C8B-B14F-4D97-AF65-F5344CB8AC3E}">
        <p14:creationId xmlns:p14="http://schemas.microsoft.com/office/powerpoint/2010/main" val="350050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446" y="160872"/>
            <a:ext cx="4486656" cy="1141497"/>
          </a:xfrm>
        </p:spPr>
        <p:txBody>
          <a:bodyPr/>
          <a:lstStyle/>
          <a:p>
            <a:r>
              <a:rPr lang="en-US" dirty="0"/>
              <a:t>Erosion &amp; sediment control inspections</a:t>
            </a:r>
          </a:p>
        </p:txBody>
      </p:sp>
      <p:sp>
        <p:nvSpPr>
          <p:cNvPr id="4" name="Text Placeholder 3"/>
          <p:cNvSpPr>
            <a:spLocks noGrp="1"/>
          </p:cNvSpPr>
          <p:nvPr>
            <p:ph type="body" sz="half" idx="2"/>
          </p:nvPr>
        </p:nvSpPr>
        <p:spPr>
          <a:xfrm>
            <a:off x="517398" y="1451750"/>
            <a:ext cx="5254752" cy="5467350"/>
          </a:xfrm>
        </p:spPr>
        <p:txBody>
          <a:bodyPr>
            <a:noAutofit/>
          </a:bodyPr>
          <a:lstStyle/>
          <a:p>
            <a:pPr algn="l"/>
            <a:endParaRPr lang="en-US" sz="1800" dirty="0">
              <a:solidFill>
                <a:schemeClr val="tx1"/>
              </a:solidFill>
            </a:endParaRPr>
          </a:p>
          <a:p>
            <a:endParaRPr lang="en-US" sz="800" dirty="0"/>
          </a:p>
        </p:txBody>
      </p:sp>
      <p:pic>
        <p:nvPicPr>
          <p:cNvPr id="8" name="Picture 7"/>
          <p:cNvPicPr>
            <a:picLocks noChangeAspect="1"/>
          </p:cNvPicPr>
          <p:nvPr/>
        </p:nvPicPr>
        <p:blipFill>
          <a:blip r:embed="rId2"/>
          <a:stretch>
            <a:fillRect/>
          </a:stretch>
        </p:blipFill>
        <p:spPr>
          <a:xfrm>
            <a:off x="10617654" y="5234475"/>
            <a:ext cx="1926503" cy="1932599"/>
          </a:xfrm>
          <a:prstGeom prst="rect">
            <a:avLst/>
          </a:prstGeom>
        </p:spPr>
      </p:pic>
      <p:pic>
        <p:nvPicPr>
          <p:cNvPr id="15" name="Content Placeholder 14"/>
          <p:cNvPicPr>
            <a:picLocks noGrp="1" noChangeAspect="1"/>
          </p:cNvPicPr>
          <p:nvPr>
            <p:ph idx="1"/>
          </p:nvPr>
        </p:nvPicPr>
        <p:blipFill>
          <a:blip r:embed="rId3"/>
          <a:stretch>
            <a:fillRect/>
          </a:stretch>
        </p:blipFill>
        <p:spPr>
          <a:xfrm>
            <a:off x="7344093" y="3623774"/>
            <a:ext cx="3628121" cy="2510325"/>
          </a:xfrm>
          <a:prstGeom prst="rect">
            <a:avLst/>
          </a:prstGeom>
        </p:spPr>
      </p:pic>
      <p:sp>
        <p:nvSpPr>
          <p:cNvPr id="14" name="Rectangle 13"/>
          <p:cNvSpPr/>
          <p:nvPr/>
        </p:nvSpPr>
        <p:spPr>
          <a:xfrm>
            <a:off x="96774" y="1638717"/>
            <a:ext cx="6096000" cy="4247317"/>
          </a:xfrm>
          <a:prstGeom prst="rect">
            <a:avLst/>
          </a:prstGeom>
        </p:spPr>
        <p:txBody>
          <a:bodyPr>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Unless requested, all inspections are surprise visits. Appointments are not made.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The City will inspect any size construction site regardless of IEPA permitting requirements.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IEPA permitted sites require qualified personnel to inspect site once every seven calendar days and within 24hrs of the end of a storm that is 0.5 inches or greater.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BMP maintenance must be initiated immediately! Not when you get around to 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Utilize the Illinois Urban Manual for proper Installations of BMP’s. </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4"/>
              </a:rPr>
              <a:t>https://illinoisurbanmanual.org/</a:t>
            </a: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 </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4093" y="586204"/>
            <a:ext cx="3628121" cy="2721091"/>
          </a:xfrm>
          <a:prstGeom prst="rect">
            <a:avLst/>
          </a:prstGeom>
        </p:spPr>
      </p:pic>
    </p:spTree>
    <p:extLst>
      <p:ext uri="{BB962C8B-B14F-4D97-AF65-F5344CB8AC3E}">
        <p14:creationId xmlns:p14="http://schemas.microsoft.com/office/powerpoint/2010/main" val="1318622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Compliance Reminders </a:t>
            </a:r>
          </a:p>
        </p:txBody>
      </p:sp>
      <p:sp>
        <p:nvSpPr>
          <p:cNvPr id="4" name="Content Placeholder 3"/>
          <p:cNvSpPr>
            <a:spLocks noGrp="1"/>
          </p:cNvSpPr>
          <p:nvPr>
            <p:ph sz="half" idx="2"/>
          </p:nvPr>
        </p:nvSpPr>
        <p:spPr>
          <a:xfrm>
            <a:off x="3609729" y="1950077"/>
            <a:ext cx="4964158" cy="2526130"/>
          </a:xfrm>
        </p:spPr>
        <p:txBody>
          <a:bodyPr>
            <a:normAutofit/>
          </a:bodyPr>
          <a:lstStyle/>
          <a:p>
            <a:pPr>
              <a:buClrTx/>
            </a:pPr>
            <a:r>
              <a:rPr lang="en-US" dirty="0"/>
              <a:t>Prevailing Wage Law</a:t>
            </a:r>
          </a:p>
          <a:p>
            <a:pPr>
              <a:buClrTx/>
            </a:pPr>
            <a:r>
              <a:rPr lang="en-US" dirty="0"/>
              <a:t>Davis-Bacon Act</a:t>
            </a:r>
          </a:p>
          <a:p>
            <a:pPr>
              <a:buClrTx/>
            </a:pPr>
            <a:r>
              <a:rPr lang="en-US" dirty="0"/>
              <a:t>Certified Payroll Record Requirements</a:t>
            </a:r>
          </a:p>
          <a:p>
            <a:pPr>
              <a:buClrTx/>
            </a:pPr>
            <a:r>
              <a:rPr lang="en-US" dirty="0"/>
              <a:t>Subcontractor Utilization		</a:t>
            </a:r>
          </a:p>
          <a:p>
            <a:pPr>
              <a:buClrTx/>
            </a:pPr>
            <a:r>
              <a:rPr lang="en-US" dirty="0"/>
              <a:t>Site Visits</a:t>
            </a:r>
            <a:r>
              <a:rPr lang="en-US" sz="2200" b="1" dirty="0"/>
              <a:t>	</a:t>
            </a:r>
          </a:p>
          <a:p>
            <a:endParaRPr lang="en-US" dirty="0"/>
          </a:p>
        </p:txBody>
      </p:sp>
      <p:sp>
        <p:nvSpPr>
          <p:cNvPr id="3" name="Rectangle 2"/>
          <p:cNvSpPr/>
          <p:nvPr/>
        </p:nvSpPr>
        <p:spPr>
          <a:xfrm>
            <a:off x="391613" y="5129700"/>
            <a:ext cx="3936546" cy="1477328"/>
          </a:xfrm>
          <a:prstGeom prst="rect">
            <a:avLst/>
          </a:prstGeom>
        </p:spPr>
        <p:txBody>
          <a:bodyPr wrap="square">
            <a:spAutoFit/>
          </a:bodyPr>
          <a:lstStyle/>
          <a:p>
            <a:r>
              <a:rPr lang="en-US" dirty="0"/>
              <a:t>For questions after today, contact: 		</a:t>
            </a:r>
          </a:p>
          <a:p>
            <a:r>
              <a:rPr lang="en-US" dirty="0"/>
              <a:t>Michaela Harris</a:t>
            </a:r>
          </a:p>
          <a:p>
            <a:r>
              <a:rPr lang="en-US" dirty="0"/>
              <a:t>Contract and Grant Compliance Officer</a:t>
            </a:r>
          </a:p>
          <a:p>
            <a:r>
              <a:rPr lang="en-US" dirty="0"/>
              <a:t>(779) 348-7264</a:t>
            </a:r>
          </a:p>
          <a:p>
            <a:r>
              <a:rPr lang="en-US" dirty="0"/>
              <a:t>Michaela.Harris@RockfordIL.gov</a:t>
            </a:r>
          </a:p>
        </p:txBody>
      </p:sp>
      <p:pic>
        <p:nvPicPr>
          <p:cNvPr id="5" name="Picture 4"/>
          <p:cNvPicPr>
            <a:picLocks noChangeAspect="1"/>
          </p:cNvPicPr>
          <p:nvPr/>
        </p:nvPicPr>
        <p:blipFill>
          <a:blip r:embed="rId2"/>
          <a:stretch>
            <a:fillRect/>
          </a:stretch>
        </p:blipFill>
        <p:spPr>
          <a:xfrm>
            <a:off x="10409598" y="5129700"/>
            <a:ext cx="1926503" cy="1932599"/>
          </a:xfrm>
          <a:prstGeom prst="rect">
            <a:avLst/>
          </a:prstGeom>
        </p:spPr>
      </p:pic>
    </p:spTree>
    <p:extLst>
      <p:ext uri="{BB962C8B-B14F-4D97-AF65-F5344CB8AC3E}">
        <p14:creationId xmlns:p14="http://schemas.microsoft.com/office/powerpoint/2010/main" val="2501424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446" y="160872"/>
            <a:ext cx="4486656" cy="1141497"/>
          </a:xfrm>
        </p:spPr>
        <p:txBody>
          <a:bodyPr/>
          <a:lstStyle/>
          <a:p>
            <a:r>
              <a:rPr lang="en-US" dirty="0"/>
              <a:t>Discharge points</a:t>
            </a:r>
          </a:p>
        </p:txBody>
      </p:sp>
      <p:sp>
        <p:nvSpPr>
          <p:cNvPr id="4" name="Text Placeholder 3"/>
          <p:cNvSpPr>
            <a:spLocks noGrp="1"/>
          </p:cNvSpPr>
          <p:nvPr>
            <p:ph type="body" sz="half" idx="2"/>
          </p:nvPr>
        </p:nvSpPr>
        <p:spPr>
          <a:xfrm>
            <a:off x="517398" y="1451749"/>
            <a:ext cx="5254752" cy="5467350"/>
          </a:xfrm>
        </p:spPr>
        <p:txBody>
          <a:bodyPr>
            <a:noAutofit/>
          </a:bodyPr>
          <a:lstStyle/>
          <a:p>
            <a:pPr marL="285750" indent="-285750" algn="l">
              <a:buClrTx/>
              <a:buFont typeface="Arial" panose="020B0604020202020204" pitchFamily="34" charset="0"/>
              <a:buChar char="•"/>
            </a:pPr>
            <a:r>
              <a:rPr lang="en-US" sz="1800" dirty="0">
                <a:solidFill>
                  <a:schemeClr val="tx1"/>
                </a:solidFill>
              </a:rPr>
              <a:t>Where are the discharge points, are BMP’s in place?  </a:t>
            </a:r>
          </a:p>
          <a:p>
            <a:pPr marL="285750" indent="-285750" algn="l">
              <a:buClrTx/>
              <a:buFont typeface="Arial" panose="020B0604020202020204" pitchFamily="34" charset="0"/>
              <a:buChar char="•"/>
            </a:pPr>
            <a:r>
              <a:rPr lang="en-US" sz="1800" dirty="0">
                <a:solidFill>
                  <a:schemeClr val="tx1"/>
                </a:solidFill>
              </a:rPr>
              <a:t>Are there indications of offsite discharges?</a:t>
            </a:r>
          </a:p>
          <a:p>
            <a:pPr marL="1200150" lvl="2" indent="-285750">
              <a:buClrTx/>
              <a:buFont typeface="Arial" panose="020B0604020202020204" pitchFamily="34" charset="0"/>
              <a:buChar char="•"/>
            </a:pPr>
            <a:r>
              <a:rPr lang="en-US" sz="1800" dirty="0">
                <a:solidFill>
                  <a:schemeClr val="tx1"/>
                </a:solidFill>
              </a:rPr>
              <a:t>Sediment deposits</a:t>
            </a:r>
          </a:p>
          <a:p>
            <a:pPr marL="1200150" lvl="2" indent="-285750">
              <a:buClrTx/>
              <a:buFont typeface="Arial" panose="020B0604020202020204" pitchFamily="34" charset="0"/>
              <a:buChar char="•"/>
            </a:pPr>
            <a:r>
              <a:rPr lang="en-US" sz="1800" dirty="0">
                <a:solidFill>
                  <a:schemeClr val="tx1"/>
                </a:solidFill>
              </a:rPr>
              <a:t>Sediment laden water</a:t>
            </a:r>
          </a:p>
          <a:p>
            <a:pPr marL="1200150" lvl="2" indent="-285750">
              <a:buClrTx/>
              <a:buFont typeface="Arial" panose="020B0604020202020204" pitchFamily="34" charset="0"/>
              <a:buChar char="•"/>
            </a:pPr>
            <a:r>
              <a:rPr lang="en-US" sz="1800" dirty="0">
                <a:solidFill>
                  <a:schemeClr val="tx1"/>
                </a:solidFill>
              </a:rPr>
              <a:t>Downstream erosion</a:t>
            </a:r>
          </a:p>
          <a:p>
            <a:pPr marL="285750" indent="-285750" algn="l">
              <a:buClrTx/>
              <a:buFont typeface="Arial" panose="020B0604020202020204" pitchFamily="34" charset="0"/>
              <a:buChar char="•"/>
            </a:pPr>
            <a:r>
              <a:rPr lang="en-US" sz="1800" dirty="0">
                <a:solidFill>
                  <a:schemeClr val="tx1"/>
                </a:solidFill>
              </a:rPr>
              <a:t>See Title 35 of the Illinois Pollution Control Board, </a:t>
            </a:r>
          </a:p>
          <a:p>
            <a:pPr marL="1200150" lvl="2" indent="-285750">
              <a:buClrTx/>
              <a:buFont typeface="Arial" panose="020B0604020202020204" pitchFamily="34" charset="0"/>
              <a:buChar char="•"/>
            </a:pPr>
            <a:r>
              <a:rPr lang="en-US" sz="1800" dirty="0">
                <a:solidFill>
                  <a:schemeClr val="tx1"/>
                </a:solidFill>
              </a:rPr>
              <a:t>Offensive Conditions (Part 302.203)</a:t>
            </a:r>
          </a:p>
          <a:p>
            <a:pPr marL="1200150" lvl="2" indent="-285750">
              <a:buClrTx/>
              <a:buFont typeface="Arial" panose="020B0604020202020204" pitchFamily="34" charset="0"/>
              <a:buChar char="•"/>
            </a:pPr>
            <a:r>
              <a:rPr lang="en-US" sz="1800" dirty="0">
                <a:solidFill>
                  <a:schemeClr val="tx1"/>
                </a:solidFill>
              </a:rPr>
              <a:t>Offensive Discharges (Part 304.106)</a:t>
            </a:r>
          </a:p>
          <a:p>
            <a:endParaRPr lang="en-US" sz="800" dirty="0"/>
          </a:p>
        </p:txBody>
      </p:sp>
      <p:pic>
        <p:nvPicPr>
          <p:cNvPr id="8" name="Picture 7"/>
          <p:cNvPicPr>
            <a:picLocks noChangeAspect="1"/>
          </p:cNvPicPr>
          <p:nvPr/>
        </p:nvPicPr>
        <p:blipFill>
          <a:blip r:embed="rId2"/>
          <a:stretch>
            <a:fillRect/>
          </a:stretch>
        </p:blipFill>
        <p:spPr>
          <a:xfrm>
            <a:off x="10617654" y="5234475"/>
            <a:ext cx="1926503" cy="1932599"/>
          </a:xfrm>
          <a:prstGeom prst="rect">
            <a:avLst/>
          </a:prstGeom>
        </p:spPr>
      </p:pic>
      <p:pic>
        <p:nvPicPr>
          <p:cNvPr id="7" name="Content Placeholder 6"/>
          <p:cNvPicPr>
            <a:picLocks noGrp="1" noChangeAspect="1"/>
          </p:cNvPicPr>
          <p:nvPr>
            <p:ph idx="1"/>
          </p:nvPr>
        </p:nvPicPr>
        <p:blipFill>
          <a:blip r:embed="rId3"/>
          <a:stretch>
            <a:fillRect/>
          </a:stretch>
        </p:blipFill>
        <p:spPr>
          <a:xfrm>
            <a:off x="6175790" y="1451749"/>
            <a:ext cx="2071228" cy="3155085"/>
          </a:xfrm>
          <a:prstGeom prst="rect">
            <a:avLst/>
          </a:prstGeom>
        </p:spPr>
      </p:pic>
      <p:pic>
        <p:nvPicPr>
          <p:cNvPr id="5" name="Picture 4"/>
          <p:cNvPicPr>
            <a:picLocks noChangeAspect="1"/>
          </p:cNvPicPr>
          <p:nvPr/>
        </p:nvPicPr>
        <p:blipFill>
          <a:blip r:embed="rId4"/>
          <a:stretch>
            <a:fillRect/>
          </a:stretch>
        </p:blipFill>
        <p:spPr>
          <a:xfrm>
            <a:off x="8310215" y="517907"/>
            <a:ext cx="3773751" cy="2258478"/>
          </a:xfrm>
          <a:prstGeom prst="rect">
            <a:avLst/>
          </a:prstGeom>
        </p:spPr>
      </p:pic>
      <p:pic>
        <p:nvPicPr>
          <p:cNvPr id="6" name="Picture 5"/>
          <p:cNvPicPr>
            <a:picLocks noChangeAspect="1"/>
          </p:cNvPicPr>
          <p:nvPr/>
        </p:nvPicPr>
        <p:blipFill>
          <a:blip r:embed="rId5"/>
          <a:stretch>
            <a:fillRect/>
          </a:stretch>
        </p:blipFill>
        <p:spPr>
          <a:xfrm>
            <a:off x="8310215" y="3065250"/>
            <a:ext cx="3773751" cy="2240349"/>
          </a:xfrm>
          <a:prstGeom prst="rect">
            <a:avLst/>
          </a:prstGeom>
        </p:spPr>
      </p:pic>
    </p:spTree>
    <p:extLst>
      <p:ext uri="{BB962C8B-B14F-4D97-AF65-F5344CB8AC3E}">
        <p14:creationId xmlns:p14="http://schemas.microsoft.com/office/powerpoint/2010/main" val="4929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361" y="326517"/>
            <a:ext cx="7729728" cy="1188720"/>
          </a:xfrm>
        </p:spPr>
        <p:txBody>
          <a:bodyPr/>
          <a:lstStyle/>
          <a:p>
            <a:r>
              <a:rPr lang="en-US" dirty="0"/>
              <a:t>Terminating permits</a:t>
            </a:r>
          </a:p>
        </p:txBody>
      </p:sp>
      <p:sp>
        <p:nvSpPr>
          <p:cNvPr id="3" name="Content Placeholder 2"/>
          <p:cNvSpPr>
            <a:spLocks noGrp="1"/>
          </p:cNvSpPr>
          <p:nvPr>
            <p:ph sz="half" idx="1"/>
          </p:nvPr>
        </p:nvSpPr>
        <p:spPr>
          <a:xfrm>
            <a:off x="1038987" y="1837563"/>
            <a:ext cx="4271771" cy="3101982"/>
          </a:xfrm>
        </p:spPr>
        <p:txBody>
          <a:bodyPr>
            <a:normAutofit/>
          </a:bodyPr>
          <a:lstStyle/>
          <a:p>
            <a:pPr marL="0" indent="0">
              <a:buNone/>
            </a:pPr>
            <a:r>
              <a:rPr lang="en-US" dirty="0"/>
              <a:t>Where a site has completed final stabilization and all authorized stormwater discharges from construction activities are eliminated the permittee </a:t>
            </a:r>
            <a:r>
              <a:rPr lang="en-US" i="1" u="sng" dirty="0"/>
              <a:t>MUST</a:t>
            </a:r>
            <a:r>
              <a:rPr lang="en-US" dirty="0"/>
              <a:t> submit a completed notice </a:t>
            </a:r>
            <a:r>
              <a:rPr lang="en-US" sz="1900" dirty="0"/>
              <a:t>of termination </a:t>
            </a:r>
            <a:r>
              <a:rPr lang="en-US" dirty="0"/>
              <a:t>(NOT).</a:t>
            </a:r>
          </a:p>
          <a:p>
            <a:endParaRPr lang="en-US" sz="1900" dirty="0"/>
          </a:p>
        </p:txBody>
      </p:sp>
      <p:sp>
        <p:nvSpPr>
          <p:cNvPr id="4" name="Content Placeholder 3"/>
          <p:cNvSpPr>
            <a:spLocks noGrp="1"/>
          </p:cNvSpPr>
          <p:nvPr>
            <p:ph sz="half" idx="2"/>
          </p:nvPr>
        </p:nvSpPr>
        <p:spPr>
          <a:xfrm>
            <a:off x="6719315" y="1837563"/>
            <a:ext cx="4270247" cy="3819906"/>
          </a:xfrm>
        </p:spPr>
        <p:txBody>
          <a:bodyPr>
            <a:noAutofit/>
          </a:bodyPr>
          <a:lstStyle/>
          <a:p>
            <a:pPr>
              <a:buClrTx/>
            </a:pPr>
            <a:r>
              <a:rPr lang="en-US" dirty="0"/>
              <a:t>Final stabilization-all soil disturbing activities have been completed and: </a:t>
            </a:r>
          </a:p>
          <a:p>
            <a:pPr lvl="2">
              <a:buClrTx/>
            </a:pPr>
            <a:r>
              <a:rPr lang="en-US" sz="1800" dirty="0"/>
              <a:t>A uniform perennial vegetative cover with a density of 70% for the area has been established on all unpaved areas.  </a:t>
            </a:r>
          </a:p>
          <a:p>
            <a:pPr marL="228600" lvl="1" indent="0" algn="ctr">
              <a:buNone/>
            </a:pPr>
            <a:r>
              <a:rPr lang="en-US" dirty="0"/>
              <a:t>or</a:t>
            </a:r>
          </a:p>
          <a:p>
            <a:pPr lvl="2">
              <a:buClrTx/>
            </a:pPr>
            <a:r>
              <a:rPr lang="en-US" sz="1800" dirty="0"/>
              <a:t>Equivalent permanent stabilization measures (riprap, gabions, or geotextiles) have been employed.  </a:t>
            </a:r>
          </a:p>
          <a:p>
            <a:pPr lvl="1"/>
            <a:endParaRPr lang="en-US" dirty="0"/>
          </a:p>
          <a:p>
            <a:pPr marL="0" indent="0">
              <a:buNone/>
            </a:pPr>
            <a:r>
              <a:rPr lang="en-US" dirty="0"/>
              <a:t>Have all BMP’s been removed?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662" y="3506817"/>
            <a:ext cx="4290443" cy="3217832"/>
          </a:xfrm>
          <a:prstGeom prst="rect">
            <a:avLst/>
          </a:prstGeom>
        </p:spPr>
      </p:pic>
    </p:spTree>
    <p:extLst>
      <p:ext uri="{BB962C8B-B14F-4D97-AF65-F5344CB8AC3E}">
        <p14:creationId xmlns:p14="http://schemas.microsoft.com/office/powerpoint/2010/main" val="1270610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Development</a:t>
            </a:r>
          </a:p>
        </p:txBody>
      </p:sp>
      <p:sp>
        <p:nvSpPr>
          <p:cNvPr id="4" name="Content Placeholder 3"/>
          <p:cNvSpPr>
            <a:spLocks noGrp="1"/>
          </p:cNvSpPr>
          <p:nvPr>
            <p:ph sz="half" idx="2"/>
          </p:nvPr>
        </p:nvSpPr>
        <p:spPr>
          <a:xfrm>
            <a:off x="1148333" y="1779566"/>
            <a:ext cx="9963149" cy="4773634"/>
          </a:xfrm>
        </p:spPr>
        <p:txBody>
          <a:bodyPr>
            <a:noAutofit/>
          </a:bodyPr>
          <a:lstStyle/>
          <a:p>
            <a:pPr marL="228600" lvl="1" indent="0">
              <a:buClrTx/>
              <a:buNone/>
            </a:pPr>
            <a:r>
              <a:rPr lang="en-US" sz="1800" b="1" dirty="0"/>
              <a:t>Stormwater Management Ordinance &amp; Stormwater Technical Manual:</a:t>
            </a:r>
          </a:p>
          <a:p>
            <a:pPr lvl="2">
              <a:buClrTx/>
            </a:pPr>
            <a:r>
              <a:rPr lang="en-US" sz="1800" dirty="0"/>
              <a:t>New Flood Insurance Rate Maps effective February 17, 2016</a:t>
            </a:r>
          </a:p>
          <a:p>
            <a:pPr lvl="2">
              <a:buClrTx/>
            </a:pPr>
            <a:r>
              <a:rPr lang="en-US" sz="1800" dirty="0"/>
              <a:t>In special flood hazard areas will need to construct lowest opening or flood proof to 2 ft. above the base flood elevation</a:t>
            </a:r>
          </a:p>
          <a:p>
            <a:pPr lvl="2">
              <a:buClrTx/>
            </a:pPr>
            <a:r>
              <a:rPr lang="en-US" sz="1800" dirty="0"/>
              <a:t>If stormwater detention </a:t>
            </a:r>
            <a:r>
              <a:rPr lang="en-US" sz="1800" dirty="0" err="1"/>
              <a:t>calcs</a:t>
            </a:r>
            <a:r>
              <a:rPr lang="en-US" sz="1800" dirty="0"/>
              <a:t> result in an orifice less than 4” then detention is not required but best management practices for water quality control must be used on site </a:t>
            </a:r>
          </a:p>
          <a:p>
            <a:pPr lvl="2">
              <a:buClrTx/>
            </a:pPr>
            <a:r>
              <a:rPr lang="en-US" sz="1800" dirty="0"/>
              <a:t>A </a:t>
            </a:r>
            <a:r>
              <a:rPr lang="en-US" sz="1800" i="1" u="sng" dirty="0"/>
              <a:t>Post Construction Management Plan </a:t>
            </a:r>
            <a:r>
              <a:rPr lang="en-US" sz="1800" dirty="0"/>
              <a:t>is required for all sites with stormwater drainage systems </a:t>
            </a:r>
          </a:p>
          <a:p>
            <a:pPr marL="228600" lvl="1" indent="0">
              <a:buClrTx/>
              <a:buNone/>
            </a:pPr>
            <a:endParaRPr lang="en-US" sz="1800"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2530403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Development</a:t>
            </a:r>
          </a:p>
        </p:txBody>
      </p:sp>
      <p:sp>
        <p:nvSpPr>
          <p:cNvPr id="4" name="Content Placeholder 3"/>
          <p:cNvSpPr>
            <a:spLocks noGrp="1"/>
          </p:cNvSpPr>
          <p:nvPr>
            <p:ph sz="half" idx="2"/>
          </p:nvPr>
        </p:nvSpPr>
        <p:spPr>
          <a:xfrm>
            <a:off x="1879662" y="1760516"/>
            <a:ext cx="8500492" cy="4773634"/>
          </a:xfrm>
        </p:spPr>
        <p:txBody>
          <a:bodyPr>
            <a:noAutofit/>
          </a:bodyPr>
          <a:lstStyle/>
          <a:p>
            <a:pPr marL="228600" lvl="1" indent="0">
              <a:buClrTx/>
              <a:buNone/>
            </a:pPr>
            <a:r>
              <a:rPr lang="en-US" sz="1800" b="1" dirty="0"/>
              <a:t>Inspections:</a:t>
            </a:r>
          </a:p>
          <a:p>
            <a:pPr lvl="2">
              <a:buClrTx/>
            </a:pPr>
            <a:r>
              <a:rPr lang="en-US" sz="1800" dirty="0"/>
              <a:t>Prior to starting any construction on a site you must call or email the Stormwater Team at (779)348-7175 or (</a:t>
            </a:r>
            <a:r>
              <a:rPr lang="en-US" sz="1800" dirty="0">
                <a:hlinkClick r:id="rId2"/>
              </a:rPr>
              <a:t>stormwater@rockfordil.gov</a:t>
            </a:r>
            <a:r>
              <a:rPr lang="en-US" sz="1800" dirty="0"/>
              <a:t>) </a:t>
            </a:r>
          </a:p>
          <a:p>
            <a:pPr lvl="2">
              <a:buClrTx/>
            </a:pPr>
            <a:r>
              <a:rPr lang="en-US" sz="1800" dirty="0"/>
              <a:t>Lack of notification may result in a stop work order and/or code hearing where a fine is issued and may result in work not being accepted.</a:t>
            </a:r>
          </a:p>
          <a:p>
            <a:pPr lvl="2">
              <a:buClrTx/>
            </a:pPr>
            <a:r>
              <a:rPr lang="en-US" sz="1800" dirty="0"/>
              <a:t>IDOT Spec Section 801 for Traffic Signals requires 30-Day Burn-In</a:t>
            </a:r>
          </a:p>
          <a:p>
            <a:pPr lvl="2">
              <a:buClrTx/>
            </a:pPr>
            <a:r>
              <a:rPr lang="en-US" sz="1800" dirty="0"/>
              <a:t>Street Lighting will also require a 30-day burn in period prior to acceptance</a:t>
            </a:r>
          </a:p>
          <a:p>
            <a:pPr marL="228600" lvl="1" indent="0">
              <a:buClrTx/>
              <a:buNone/>
            </a:pPr>
            <a:endParaRPr lang="en-US" sz="1800" dirty="0"/>
          </a:p>
        </p:txBody>
      </p:sp>
      <p:pic>
        <p:nvPicPr>
          <p:cNvPr id="5" name="Picture 4"/>
          <p:cNvPicPr>
            <a:picLocks noChangeAspect="1"/>
          </p:cNvPicPr>
          <p:nvPr/>
        </p:nvPicPr>
        <p:blipFill>
          <a:blip r:embed="rId3"/>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812029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Right of way permitting</a:t>
            </a:r>
          </a:p>
        </p:txBody>
      </p:sp>
      <p:sp>
        <p:nvSpPr>
          <p:cNvPr id="4" name="Content Placeholder 3"/>
          <p:cNvSpPr>
            <a:spLocks noGrp="1"/>
          </p:cNvSpPr>
          <p:nvPr>
            <p:ph sz="half" idx="2"/>
          </p:nvPr>
        </p:nvSpPr>
        <p:spPr>
          <a:xfrm>
            <a:off x="1879662" y="1760516"/>
            <a:ext cx="8500492" cy="4773634"/>
          </a:xfrm>
        </p:spPr>
        <p:txBody>
          <a:bodyPr>
            <a:noAutofit/>
          </a:bodyPr>
          <a:lstStyle/>
          <a:p>
            <a:pPr marL="0" lvl="0" indent="0" algn="ctr">
              <a:buClrTx/>
              <a:buNone/>
            </a:pPr>
            <a:r>
              <a:rPr lang="en-US" sz="2000" b="1" u="sng" dirty="0">
                <a:solidFill>
                  <a:srgbClr val="FF0000"/>
                </a:solidFill>
              </a:rPr>
              <a:t>Permits are required for all work in the ROW</a:t>
            </a:r>
          </a:p>
          <a:p>
            <a:pPr marL="0" lvl="0" indent="0">
              <a:buClrTx/>
              <a:buNone/>
            </a:pPr>
            <a:r>
              <a:rPr lang="en-US" sz="2000" b="1" dirty="0">
                <a:solidFill>
                  <a:srgbClr val="000000">
                    <a:lumMod val="85000"/>
                    <a:lumOff val="15000"/>
                  </a:srgbClr>
                </a:solidFill>
              </a:rPr>
              <a:t>Bond Requirements:</a:t>
            </a:r>
          </a:p>
          <a:p>
            <a:pPr lvl="2">
              <a:buClrTx/>
            </a:pPr>
            <a:r>
              <a:rPr lang="en-US" sz="1800" dirty="0">
                <a:solidFill>
                  <a:srgbClr val="000000">
                    <a:lumMod val="85000"/>
                    <a:lumOff val="15000"/>
                  </a:srgbClr>
                </a:solidFill>
              </a:rPr>
              <a:t>$50,000 Surety Bond – must show expiration date</a:t>
            </a:r>
          </a:p>
          <a:p>
            <a:pPr lvl="2">
              <a:buClrTx/>
            </a:pPr>
            <a:r>
              <a:rPr lang="en-US" sz="1800" dirty="0">
                <a:solidFill>
                  <a:srgbClr val="000000">
                    <a:lumMod val="85000"/>
                    <a:lumOff val="15000"/>
                  </a:srgbClr>
                </a:solidFill>
              </a:rPr>
              <a:t>The entity getting the permit must have the bond (if this is not the case it will hold up the permit).</a:t>
            </a:r>
          </a:p>
          <a:p>
            <a:pPr marL="0" lvl="0" indent="0">
              <a:buClrTx/>
              <a:buNone/>
            </a:pPr>
            <a:r>
              <a:rPr lang="en-US" sz="2000" b="1" dirty="0">
                <a:solidFill>
                  <a:srgbClr val="000000">
                    <a:lumMod val="85000"/>
                    <a:lumOff val="15000"/>
                  </a:srgbClr>
                </a:solidFill>
              </a:rPr>
              <a:t>Insurance Requirements:</a:t>
            </a:r>
          </a:p>
          <a:p>
            <a:pPr lvl="2">
              <a:buClrTx/>
            </a:pPr>
            <a:r>
              <a:rPr lang="en-US" sz="1800" dirty="0">
                <a:solidFill>
                  <a:srgbClr val="000000">
                    <a:lumMod val="85000"/>
                    <a:lumOff val="15000"/>
                  </a:srgbClr>
                </a:solidFill>
              </a:rPr>
              <a:t>All contractors doing work must have required insurance, and should be documented on permit application.</a:t>
            </a:r>
          </a:p>
          <a:p>
            <a:pPr lvl="2">
              <a:buClrTx/>
            </a:pPr>
            <a:r>
              <a:rPr lang="en-US" sz="1800" dirty="0">
                <a:solidFill>
                  <a:srgbClr val="000000">
                    <a:lumMod val="85000"/>
                    <a:lumOff val="15000"/>
                  </a:srgbClr>
                </a:solidFill>
              </a:rPr>
              <a:t>$3M General Liability per occurrence </a:t>
            </a:r>
          </a:p>
          <a:p>
            <a:pPr marL="457200" lvl="2" indent="0">
              <a:buClrTx/>
              <a:buNone/>
            </a:pPr>
            <a:r>
              <a:rPr lang="en-US" sz="1800" dirty="0">
                <a:solidFill>
                  <a:srgbClr val="000000">
                    <a:lumMod val="85000"/>
                    <a:lumOff val="15000"/>
                  </a:srgbClr>
                </a:solidFill>
              </a:rPr>
              <a:t>                           or</a:t>
            </a:r>
          </a:p>
          <a:p>
            <a:pPr lvl="2">
              <a:buClrTx/>
            </a:pPr>
            <a:r>
              <a:rPr lang="en-US" sz="1800" dirty="0">
                <a:solidFill>
                  <a:srgbClr val="000000">
                    <a:lumMod val="85000"/>
                    <a:lumOff val="15000"/>
                  </a:srgbClr>
                </a:solidFill>
              </a:rPr>
              <a:t>$1M general aggregate per occurrence with a $2M umbrella under each occurrence for General Liability</a:t>
            </a:r>
          </a:p>
          <a:p>
            <a:pPr lvl="2">
              <a:buClrTx/>
            </a:pPr>
            <a:r>
              <a:rPr lang="en-US" sz="1800" dirty="0">
                <a:solidFill>
                  <a:srgbClr val="000000">
                    <a:lumMod val="85000"/>
                    <a:lumOff val="15000"/>
                  </a:srgbClr>
                </a:solidFill>
              </a:rPr>
              <a:t>COR must be listed as additional insured</a:t>
            </a:r>
          </a:p>
          <a:p>
            <a:pPr lvl="2">
              <a:buClrTx/>
            </a:pPr>
            <a:endParaRPr lang="en-US" sz="1800"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2968430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t>Right of way permitting</a:t>
            </a:r>
          </a:p>
        </p:txBody>
      </p:sp>
      <p:sp>
        <p:nvSpPr>
          <p:cNvPr id="4" name="Content Placeholder 3"/>
          <p:cNvSpPr>
            <a:spLocks noGrp="1"/>
          </p:cNvSpPr>
          <p:nvPr>
            <p:ph sz="half" idx="2"/>
          </p:nvPr>
        </p:nvSpPr>
        <p:spPr>
          <a:xfrm>
            <a:off x="1879662" y="1924890"/>
            <a:ext cx="8500492" cy="3561510"/>
          </a:xfrm>
        </p:spPr>
        <p:txBody>
          <a:bodyPr>
            <a:noAutofit/>
          </a:bodyPr>
          <a:lstStyle/>
          <a:p>
            <a:pPr lvl="1">
              <a:buClrTx/>
            </a:pPr>
            <a:r>
              <a:rPr lang="en-US" sz="1800" dirty="0">
                <a:solidFill>
                  <a:srgbClr val="000000">
                    <a:lumMod val="85000"/>
                    <a:lumOff val="15000"/>
                  </a:srgbClr>
                </a:solidFill>
              </a:rPr>
              <a:t>Alterations to sidewalks must be replaced to ADA compliance. </a:t>
            </a:r>
          </a:p>
          <a:p>
            <a:pPr lvl="1">
              <a:buClrTx/>
            </a:pPr>
            <a:r>
              <a:rPr lang="en-US" sz="1800" dirty="0">
                <a:solidFill>
                  <a:srgbClr val="000000">
                    <a:lumMod val="85000"/>
                    <a:lumOff val="15000"/>
                  </a:srgbClr>
                </a:solidFill>
              </a:rPr>
              <a:t>Our team is available to pre-inspect. Call (779) 348-7174 to schedule</a:t>
            </a:r>
          </a:p>
          <a:p>
            <a:pPr lvl="1">
              <a:buClrTx/>
            </a:pPr>
            <a:r>
              <a:rPr lang="en-US" sz="1800" dirty="0">
                <a:solidFill>
                  <a:srgbClr val="000000">
                    <a:lumMod val="85000"/>
                    <a:lumOff val="15000"/>
                  </a:srgbClr>
                </a:solidFill>
              </a:rPr>
              <a:t>All new sidewalk through driveways must be ADA compliant PLUS a transitional panel on either side of the driveway to transition back to non-compliant sidewalk if necessary. </a:t>
            </a:r>
          </a:p>
          <a:p>
            <a:pPr marL="228600" lvl="1" indent="0">
              <a:buClrTx/>
              <a:buNone/>
            </a:pPr>
            <a:endParaRPr lang="en-US" sz="1800"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1919764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078461" cy="872767"/>
          </a:xfrm>
        </p:spPr>
        <p:txBody>
          <a:bodyPr/>
          <a:lstStyle/>
          <a:p>
            <a:r>
              <a:rPr lang="en-US" dirty="0">
                <a:latin typeface="Times New Roman" panose="02020603050405020304" pitchFamily="18" charset="0"/>
                <a:cs typeface="Times New Roman" panose="02020603050405020304" pitchFamily="18" charset="0"/>
              </a:rPr>
              <a:t>Right of way permitting</a:t>
            </a:r>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91458" y="1338349"/>
            <a:ext cx="4827021" cy="5252117"/>
          </a:xfrm>
        </p:spPr>
      </p:pic>
    </p:spTree>
    <p:extLst>
      <p:ext uri="{BB962C8B-B14F-4D97-AF65-F5344CB8AC3E}">
        <p14:creationId xmlns:p14="http://schemas.microsoft.com/office/powerpoint/2010/main" val="2707028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044" y="374142"/>
            <a:ext cx="7729728" cy="1188720"/>
          </a:xfrm>
        </p:spPr>
        <p:txBody>
          <a:bodyPr/>
          <a:lstStyle/>
          <a:p>
            <a:r>
              <a:rPr lang="en-US" dirty="0">
                <a:latin typeface="Times New Roman" panose="02020603050405020304" pitchFamily="18" charset="0"/>
                <a:cs typeface="Times New Roman" panose="02020603050405020304" pitchFamily="18" charset="0"/>
              </a:rPr>
              <a:t>Right of way permitting</a:t>
            </a:r>
          </a:p>
        </p:txBody>
      </p:sp>
      <p:sp>
        <p:nvSpPr>
          <p:cNvPr id="4" name="Content Placeholder 3"/>
          <p:cNvSpPr>
            <a:spLocks noGrp="1"/>
          </p:cNvSpPr>
          <p:nvPr>
            <p:ph sz="half" idx="2"/>
          </p:nvPr>
        </p:nvSpPr>
        <p:spPr>
          <a:xfrm>
            <a:off x="1879662" y="1951016"/>
            <a:ext cx="8500492" cy="1963759"/>
          </a:xfrm>
        </p:spPr>
        <p:txBody>
          <a:bodyPr>
            <a:noAutofit/>
          </a:bodyPr>
          <a:lstStyle/>
          <a:p>
            <a:pPr lvl="1">
              <a:buClrTx/>
            </a:pPr>
            <a:r>
              <a:rPr lang="en-US" sz="1800" dirty="0"/>
              <a:t>Parking Permits for work in time zone areas are required</a:t>
            </a:r>
          </a:p>
          <a:p>
            <a:pPr lvl="1">
              <a:buClrTx/>
            </a:pPr>
            <a:r>
              <a:rPr lang="en-US" sz="1800" dirty="0"/>
              <a:t>The contractor(s) may contact ABM Parking Services at 815-968-5294 to purchase daily or monthly parking permits.</a:t>
            </a:r>
          </a:p>
          <a:p>
            <a:pPr lvl="3">
              <a:buClrTx/>
            </a:pPr>
            <a:r>
              <a:rPr lang="en-US" sz="1800" dirty="0"/>
              <a:t>Contractors permits are  $7.50/day or $30.00 per month</a:t>
            </a:r>
          </a:p>
          <a:p>
            <a:pPr marL="228600" lvl="1" indent="0">
              <a:buClrTx/>
              <a:buNone/>
            </a:pPr>
            <a:endParaRPr lang="en-US" sz="1800" dirty="0"/>
          </a:p>
        </p:txBody>
      </p:sp>
      <p:pic>
        <p:nvPicPr>
          <p:cNvPr id="5" name="Picture 4"/>
          <p:cNvPicPr>
            <a:picLocks noChangeAspect="1"/>
          </p:cNvPicPr>
          <p:nvPr/>
        </p:nvPicPr>
        <p:blipFill>
          <a:blip r:embed="rId2"/>
          <a:stretch>
            <a:fillRect/>
          </a:stretch>
        </p:blipFill>
        <p:spPr>
          <a:xfrm>
            <a:off x="10495323" y="5208948"/>
            <a:ext cx="1926503" cy="1926503"/>
          </a:xfrm>
          <a:prstGeom prst="rect">
            <a:avLst/>
          </a:prstGeom>
        </p:spPr>
      </p:pic>
    </p:spTree>
    <p:extLst>
      <p:ext uri="{BB962C8B-B14F-4D97-AF65-F5344CB8AC3E}">
        <p14:creationId xmlns:p14="http://schemas.microsoft.com/office/powerpoint/2010/main" val="706109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Right of way permitting</a:t>
            </a:r>
          </a:p>
        </p:txBody>
      </p:sp>
      <p:sp>
        <p:nvSpPr>
          <p:cNvPr id="3" name="Content Placeholder 2"/>
          <p:cNvSpPr>
            <a:spLocks noGrp="1"/>
          </p:cNvSpPr>
          <p:nvPr>
            <p:ph sz="half" idx="1"/>
          </p:nvPr>
        </p:nvSpPr>
        <p:spPr>
          <a:xfrm>
            <a:off x="2226944" y="3848100"/>
            <a:ext cx="4271771" cy="781050"/>
          </a:xfrm>
        </p:spPr>
        <p:txBody>
          <a:bodyPr>
            <a:normAutofit fontScale="92500" lnSpcReduction="10000"/>
          </a:bodyPr>
          <a:lstStyle/>
          <a:p>
            <a:endParaRPr lang="en-US" dirty="0"/>
          </a:p>
          <a:p>
            <a:endParaRPr lang="en-US" dirty="0"/>
          </a:p>
        </p:txBody>
      </p:sp>
      <p:sp>
        <p:nvSpPr>
          <p:cNvPr id="4" name="Content Placeholder 3"/>
          <p:cNvSpPr>
            <a:spLocks noGrp="1"/>
          </p:cNvSpPr>
          <p:nvPr>
            <p:ph sz="half" idx="2"/>
          </p:nvPr>
        </p:nvSpPr>
        <p:spPr>
          <a:xfrm>
            <a:off x="3331884" y="1918237"/>
            <a:ext cx="5519848" cy="3101982"/>
          </a:xfrm>
        </p:spPr>
        <p:txBody>
          <a:bodyPr>
            <a:normAutofit fontScale="92500" lnSpcReduction="10000"/>
          </a:bodyPr>
          <a:lstStyle/>
          <a:p>
            <a:pPr marL="0" lvl="0" indent="0">
              <a:buClr>
                <a:srgbClr val="C3CFD2"/>
              </a:buClr>
              <a:buNone/>
            </a:pPr>
            <a:r>
              <a:rPr lang="en-US" sz="1700" dirty="0">
                <a:solidFill>
                  <a:srgbClr val="000000">
                    <a:lumMod val="85000"/>
                    <a:lumOff val="15000"/>
                  </a:srgbClr>
                </a:solidFill>
              </a:rPr>
              <a:t>When you are ready to begin work in the ROW contact the permits desk:</a:t>
            </a:r>
          </a:p>
          <a:p>
            <a:pPr lvl="0">
              <a:buClrTx/>
            </a:pPr>
            <a:r>
              <a:rPr lang="en-US" sz="1700" dirty="0">
                <a:solidFill>
                  <a:srgbClr val="000000">
                    <a:lumMod val="85000"/>
                    <a:lumOff val="15000"/>
                  </a:srgbClr>
                </a:solidFill>
              </a:rPr>
              <a:t>Jordan Masemore, Sr. Eng. Tech: 	779-348-7174</a:t>
            </a:r>
          </a:p>
          <a:p>
            <a:pPr lvl="0">
              <a:buClrTx/>
            </a:pPr>
            <a:r>
              <a:rPr lang="en-US" sz="1700" dirty="0">
                <a:solidFill>
                  <a:srgbClr val="000000">
                    <a:lumMod val="85000"/>
                    <a:lumOff val="15000"/>
                  </a:srgbClr>
                </a:solidFill>
              </a:rPr>
              <a:t>Jake Hennelly, Sr. Eng. Tech: 		779-348-7670</a:t>
            </a:r>
          </a:p>
          <a:p>
            <a:pPr lvl="0">
              <a:buClrTx/>
            </a:pPr>
            <a:r>
              <a:rPr lang="en-US" sz="1700" dirty="0">
                <a:solidFill>
                  <a:srgbClr val="000000">
                    <a:lumMod val="85000"/>
                    <a:lumOff val="15000"/>
                  </a:srgbClr>
                </a:solidFill>
              </a:rPr>
              <a:t>Elyse Jacobson, Sr. </a:t>
            </a:r>
            <a:r>
              <a:rPr lang="en-US" sz="1700" dirty="0" err="1">
                <a:solidFill>
                  <a:srgbClr val="000000">
                    <a:lumMod val="85000"/>
                    <a:lumOff val="15000"/>
                  </a:srgbClr>
                </a:solidFill>
              </a:rPr>
              <a:t>Eng</a:t>
            </a:r>
            <a:r>
              <a:rPr lang="en-US" sz="1700" dirty="0">
                <a:solidFill>
                  <a:srgbClr val="000000">
                    <a:lumMod val="85000"/>
                    <a:lumOff val="15000"/>
                  </a:srgbClr>
                </a:solidFill>
              </a:rPr>
              <a:t> Tech:		779-348-7641</a:t>
            </a:r>
          </a:p>
          <a:p>
            <a:pPr lvl="0">
              <a:buClrTx/>
            </a:pPr>
            <a:r>
              <a:rPr lang="en-US" sz="1700" dirty="0">
                <a:solidFill>
                  <a:srgbClr val="000000">
                    <a:lumMod val="85000"/>
                    <a:lumOff val="15000"/>
                  </a:srgbClr>
                </a:solidFill>
              </a:rPr>
              <a:t>Tony </a:t>
            </a:r>
            <a:r>
              <a:rPr lang="en-US" sz="1700" dirty="0" err="1">
                <a:solidFill>
                  <a:srgbClr val="000000">
                    <a:lumMod val="85000"/>
                    <a:lumOff val="15000"/>
                  </a:srgbClr>
                </a:solidFill>
              </a:rPr>
              <a:t>Bilic</a:t>
            </a:r>
            <a:r>
              <a:rPr lang="en-US" sz="1700" dirty="0">
                <a:solidFill>
                  <a:srgbClr val="000000">
                    <a:lumMod val="85000"/>
                    <a:lumOff val="15000"/>
                  </a:srgbClr>
                </a:solidFill>
              </a:rPr>
              <a:t>, Sr. Eng. Tech: 		779-348-7646</a:t>
            </a:r>
          </a:p>
          <a:p>
            <a:pPr lvl="0">
              <a:spcBef>
                <a:spcPts val="600"/>
              </a:spcBef>
              <a:buClrTx/>
            </a:pPr>
            <a:r>
              <a:rPr lang="en-US" sz="1700" dirty="0">
                <a:solidFill>
                  <a:srgbClr val="000000">
                    <a:lumMod val="85000"/>
                    <a:lumOff val="15000"/>
                  </a:srgbClr>
                </a:solidFill>
              </a:rPr>
              <a:t>Marty Bloom, Permits Manager: 	779-348-7648</a:t>
            </a:r>
          </a:p>
          <a:p>
            <a:pPr marL="0" lvl="0" indent="0" algn="ctr">
              <a:spcBef>
                <a:spcPts val="600"/>
              </a:spcBef>
              <a:buClr>
                <a:srgbClr val="C3CFD2"/>
              </a:buClr>
              <a:buNone/>
            </a:pPr>
            <a:endParaRPr lang="en-US" sz="1700" u="sng" dirty="0">
              <a:solidFill>
                <a:srgbClr val="000000">
                  <a:lumMod val="85000"/>
                  <a:lumOff val="15000"/>
                </a:srgbClr>
              </a:solidFill>
            </a:endParaRPr>
          </a:p>
          <a:p>
            <a:pPr marL="0" lvl="0" indent="0" algn="ctr">
              <a:spcBef>
                <a:spcPts val="600"/>
              </a:spcBef>
              <a:buClr>
                <a:srgbClr val="C3CFD2"/>
              </a:buClr>
              <a:buNone/>
            </a:pPr>
            <a:r>
              <a:rPr lang="en-US" sz="1700" u="sng" dirty="0">
                <a:solidFill>
                  <a:srgbClr val="000000">
                    <a:lumMod val="85000"/>
                    <a:lumOff val="15000"/>
                  </a:srgbClr>
                </a:solidFill>
              </a:rPr>
              <a:t>Contractors can call and request pre-pour inspections on driveways and parking lots.</a:t>
            </a:r>
          </a:p>
          <a:p>
            <a:endParaRPr lang="en-US" dirty="0"/>
          </a:p>
        </p:txBody>
      </p:sp>
      <p:pic>
        <p:nvPicPr>
          <p:cNvPr id="5" name="Picture 4"/>
          <p:cNvPicPr>
            <a:picLocks noChangeAspect="1"/>
          </p:cNvPicPr>
          <p:nvPr/>
        </p:nvPicPr>
        <p:blipFill>
          <a:blip r:embed="rId2"/>
          <a:stretch>
            <a:fillRect/>
          </a:stretch>
        </p:blipFill>
        <p:spPr>
          <a:xfrm>
            <a:off x="10419123" y="5158275"/>
            <a:ext cx="1926503" cy="1932599"/>
          </a:xfrm>
          <a:prstGeom prst="rect">
            <a:avLst/>
          </a:prstGeom>
        </p:spPr>
      </p:pic>
    </p:spTree>
    <p:extLst>
      <p:ext uri="{BB962C8B-B14F-4D97-AF65-F5344CB8AC3E}">
        <p14:creationId xmlns:p14="http://schemas.microsoft.com/office/powerpoint/2010/main" val="4002700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5596" y="535009"/>
            <a:ext cx="6620805" cy="853525"/>
          </a:xfrm>
        </p:spPr>
        <p:txBody>
          <a:bodyPr/>
          <a:lstStyle/>
          <a:p>
            <a:r>
              <a:rPr lang="en-US" dirty="0"/>
              <a:t>Important contacts</a:t>
            </a:r>
          </a:p>
        </p:txBody>
      </p:sp>
      <p:sp>
        <p:nvSpPr>
          <p:cNvPr id="4" name="Content Placeholder 3"/>
          <p:cNvSpPr>
            <a:spLocks noGrp="1"/>
          </p:cNvSpPr>
          <p:nvPr>
            <p:ph sz="half" idx="2"/>
          </p:nvPr>
        </p:nvSpPr>
        <p:spPr>
          <a:xfrm>
            <a:off x="4169436" y="2003220"/>
            <a:ext cx="3853126" cy="3397257"/>
          </a:xfrm>
        </p:spPr>
        <p:txBody>
          <a:bodyPr>
            <a:normAutofit/>
          </a:bodyPr>
          <a:lstStyle/>
          <a:p>
            <a:pPr marL="0" indent="0">
              <a:buNone/>
            </a:pPr>
            <a:r>
              <a:rPr lang="en-US" dirty="0"/>
              <a:t>Stormwater/Erosion Control:</a:t>
            </a:r>
          </a:p>
          <a:p>
            <a:pPr lvl="1">
              <a:buClrTx/>
            </a:pPr>
            <a:r>
              <a:rPr lang="en-US" sz="1800" dirty="0"/>
              <a:t>General SW (779) 348-7175</a:t>
            </a:r>
          </a:p>
          <a:p>
            <a:pPr marL="0" indent="0">
              <a:buNone/>
            </a:pPr>
            <a:r>
              <a:rPr lang="en-US" dirty="0"/>
              <a:t>Water Main Design/Construction:</a:t>
            </a:r>
          </a:p>
          <a:p>
            <a:pPr lvl="1">
              <a:buClrTx/>
            </a:pPr>
            <a:r>
              <a:rPr lang="en-US" sz="1800" dirty="0"/>
              <a:t>Jamie Rott (779) 348-7654 </a:t>
            </a:r>
          </a:p>
          <a:p>
            <a:pPr marL="0" indent="0">
              <a:buNone/>
            </a:pPr>
            <a:r>
              <a:rPr lang="en-US" dirty="0"/>
              <a:t>Development Plan Review/Inspection:</a:t>
            </a:r>
          </a:p>
          <a:p>
            <a:pPr lvl="1">
              <a:buClrTx/>
            </a:pPr>
            <a:r>
              <a:rPr lang="en-US" sz="1800" dirty="0"/>
              <a:t>(779) 348-7354 or (779) 348-7663 </a:t>
            </a:r>
          </a:p>
          <a:p>
            <a:pPr marL="0" indent="0">
              <a:buNone/>
            </a:pPr>
            <a:r>
              <a:rPr lang="en-US" dirty="0"/>
              <a:t>Right-of-Way Permits/Inspections:</a:t>
            </a:r>
          </a:p>
          <a:p>
            <a:pPr lvl="1">
              <a:buClrTx/>
            </a:pPr>
            <a:r>
              <a:rPr lang="en-US" sz="1800" dirty="0"/>
              <a:t>(779) 348-7174</a:t>
            </a:r>
          </a:p>
          <a:p>
            <a:endParaRPr lang="en-US" dirty="0"/>
          </a:p>
        </p:txBody>
      </p:sp>
      <p:pic>
        <p:nvPicPr>
          <p:cNvPr id="6" name="Picture 5"/>
          <p:cNvPicPr>
            <a:picLocks noChangeAspect="1"/>
          </p:cNvPicPr>
          <p:nvPr/>
        </p:nvPicPr>
        <p:blipFill>
          <a:blip r:embed="rId2"/>
          <a:stretch>
            <a:fillRect/>
          </a:stretch>
        </p:blipFill>
        <p:spPr>
          <a:xfrm>
            <a:off x="10466748" y="5158275"/>
            <a:ext cx="1926503" cy="1932599"/>
          </a:xfrm>
          <a:prstGeom prst="rect">
            <a:avLst/>
          </a:prstGeom>
        </p:spPr>
      </p:pic>
    </p:spTree>
    <p:extLst>
      <p:ext uri="{BB962C8B-B14F-4D97-AF65-F5344CB8AC3E}">
        <p14:creationId xmlns:p14="http://schemas.microsoft.com/office/powerpoint/2010/main" val="240192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Prevailing Wage Law</a:t>
            </a:r>
          </a:p>
        </p:txBody>
      </p:sp>
      <p:sp>
        <p:nvSpPr>
          <p:cNvPr id="4" name="Content Placeholder 3"/>
          <p:cNvSpPr>
            <a:spLocks noGrp="1"/>
          </p:cNvSpPr>
          <p:nvPr>
            <p:ph sz="half" idx="2"/>
          </p:nvPr>
        </p:nvSpPr>
        <p:spPr>
          <a:xfrm>
            <a:off x="2457067" y="1932660"/>
            <a:ext cx="7269481" cy="3397257"/>
          </a:xfrm>
        </p:spPr>
        <p:txBody>
          <a:bodyPr>
            <a:normAutofit lnSpcReduction="10000"/>
          </a:bodyPr>
          <a:lstStyle/>
          <a:p>
            <a:pPr marL="0" indent="0">
              <a:buClrTx/>
              <a:buNone/>
            </a:pPr>
            <a:r>
              <a:rPr lang="en-US" dirty="0"/>
              <a:t>Bid specifications and requests for proposals indicate whether prevailing wage law applies to the project.</a:t>
            </a:r>
          </a:p>
          <a:p>
            <a:pPr lvl="1">
              <a:buClrTx/>
            </a:pPr>
            <a:r>
              <a:rPr lang="en-US" sz="1800" dirty="0"/>
              <a:t>If the project is locally funded, Illinois Prevailing Wage Act (IPWA) applies. </a:t>
            </a:r>
          </a:p>
          <a:p>
            <a:pPr lvl="1">
              <a:buClrTx/>
            </a:pPr>
            <a:r>
              <a:rPr lang="en-US" sz="1800" dirty="0"/>
              <a:t>If federally funded, Davis Bacon and Related Acts (Davis Bacon) apply.</a:t>
            </a:r>
          </a:p>
          <a:p>
            <a:pPr lvl="1">
              <a:buClrTx/>
            </a:pPr>
            <a:r>
              <a:rPr lang="en-US" sz="1800" dirty="0"/>
              <a:t> Additionally, Federal guidance is that if a project is dually funded with both State and Federal funds, the Contractor is required to pay the higher of the two wage requirements. So, even if a project is federally funded and Davis Bacon applies, if State funds that are covered under the Illinois Prevailing Wage Act are also used on the project, the higher wage of the two must be paid.</a:t>
            </a:r>
          </a:p>
          <a:p>
            <a:pPr marL="228600" lvl="1" indent="0">
              <a:buClrTx/>
              <a:buNone/>
            </a:pPr>
            <a:endParaRPr lang="en-US" sz="1800" dirty="0"/>
          </a:p>
          <a:p>
            <a:pPr marL="0" indent="0">
              <a:buClrTx/>
              <a:buNone/>
            </a:pPr>
            <a:endParaRPr lang="en-US" sz="2200" b="1" dirty="0"/>
          </a:p>
          <a:p>
            <a:endParaRPr lang="en-US" dirty="0"/>
          </a:p>
        </p:txBody>
      </p:sp>
      <p:pic>
        <p:nvPicPr>
          <p:cNvPr id="5" name="Picture 4"/>
          <p:cNvPicPr>
            <a:picLocks noChangeAspect="1"/>
          </p:cNvPicPr>
          <p:nvPr/>
        </p:nvPicPr>
        <p:blipFill>
          <a:blip r:embed="rId2"/>
          <a:stretch>
            <a:fillRect/>
          </a:stretch>
        </p:blipFill>
        <p:spPr>
          <a:xfrm>
            <a:off x="10409598" y="5129700"/>
            <a:ext cx="1926503" cy="1932599"/>
          </a:xfrm>
          <a:prstGeom prst="rect">
            <a:avLst/>
          </a:prstGeom>
        </p:spPr>
      </p:pic>
    </p:spTree>
    <p:extLst>
      <p:ext uri="{BB962C8B-B14F-4D97-AF65-F5344CB8AC3E}">
        <p14:creationId xmlns:p14="http://schemas.microsoft.com/office/powerpoint/2010/main" val="89980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Prevailing Wage Law</a:t>
            </a:r>
          </a:p>
        </p:txBody>
      </p:sp>
      <p:sp>
        <p:nvSpPr>
          <p:cNvPr id="4" name="Content Placeholder 3"/>
          <p:cNvSpPr>
            <a:spLocks noGrp="1"/>
          </p:cNvSpPr>
          <p:nvPr>
            <p:ph sz="half" idx="2"/>
          </p:nvPr>
        </p:nvSpPr>
        <p:spPr>
          <a:xfrm>
            <a:off x="2457067" y="1923952"/>
            <a:ext cx="7269481" cy="3397257"/>
          </a:xfrm>
        </p:spPr>
        <p:txBody>
          <a:bodyPr>
            <a:normAutofit/>
          </a:bodyPr>
          <a:lstStyle/>
          <a:p>
            <a:pPr marL="0" indent="0">
              <a:buNone/>
            </a:pPr>
            <a:r>
              <a:rPr lang="en-US" dirty="0"/>
              <a:t>Contractors are responsible for understanding and complying with their obligations under applicable law. Key obligations for primes:</a:t>
            </a:r>
          </a:p>
          <a:p>
            <a:pPr lvl="1">
              <a:buClrTx/>
            </a:pPr>
            <a:r>
              <a:rPr lang="en-US" sz="1800" dirty="0"/>
              <a:t>Notifying subcontractors when their work is subject to the law;</a:t>
            </a:r>
          </a:p>
          <a:p>
            <a:pPr lvl="1">
              <a:buClrTx/>
            </a:pPr>
            <a:r>
              <a:rPr lang="en-US" sz="1800" dirty="0"/>
              <a:t>Paying prevailing wage rates for the proper classification of worker; </a:t>
            </a:r>
          </a:p>
          <a:p>
            <a:pPr lvl="1">
              <a:buClrTx/>
            </a:pPr>
            <a:r>
              <a:rPr lang="en-US" sz="1800" dirty="0"/>
              <a:t>Filing timely Certified Payroll Records with the State; </a:t>
            </a:r>
          </a:p>
          <a:p>
            <a:pPr lvl="1">
              <a:buClrTx/>
            </a:pPr>
            <a:r>
              <a:rPr lang="en-US" sz="1800" dirty="0"/>
              <a:t>Ensuring subcontractors file timely Certified Payroll Records with the State; and</a:t>
            </a:r>
          </a:p>
          <a:p>
            <a:pPr lvl="1">
              <a:buClrTx/>
            </a:pPr>
            <a:r>
              <a:rPr lang="en-US" sz="1800" dirty="0"/>
              <a:t>Completing the acknowledgement form for work under $25k and providing certification of payroll submission to the City.</a:t>
            </a:r>
          </a:p>
          <a:p>
            <a:pPr lvl="1">
              <a:buClrTx/>
            </a:pPr>
            <a:endParaRPr lang="en-US" sz="1800" dirty="0"/>
          </a:p>
          <a:p>
            <a:endParaRPr lang="en-US" dirty="0"/>
          </a:p>
        </p:txBody>
      </p:sp>
      <p:pic>
        <p:nvPicPr>
          <p:cNvPr id="5" name="Picture 4"/>
          <p:cNvPicPr>
            <a:picLocks noChangeAspect="1"/>
          </p:cNvPicPr>
          <p:nvPr/>
        </p:nvPicPr>
        <p:blipFill>
          <a:blip r:embed="rId2"/>
          <a:stretch>
            <a:fillRect/>
          </a:stretch>
        </p:blipFill>
        <p:spPr>
          <a:xfrm>
            <a:off x="10409598" y="5129700"/>
            <a:ext cx="1926503" cy="1932599"/>
          </a:xfrm>
          <a:prstGeom prst="rect">
            <a:avLst/>
          </a:prstGeom>
        </p:spPr>
      </p:pic>
    </p:spTree>
    <p:extLst>
      <p:ext uri="{BB962C8B-B14F-4D97-AF65-F5344CB8AC3E}">
        <p14:creationId xmlns:p14="http://schemas.microsoft.com/office/powerpoint/2010/main" val="2238899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Prevailing Wage Law</a:t>
            </a:r>
          </a:p>
        </p:txBody>
      </p:sp>
      <p:sp>
        <p:nvSpPr>
          <p:cNvPr id="4" name="Content Placeholder 3"/>
          <p:cNvSpPr>
            <a:spLocks noGrp="1"/>
          </p:cNvSpPr>
          <p:nvPr>
            <p:ph sz="half" idx="2"/>
          </p:nvPr>
        </p:nvSpPr>
        <p:spPr>
          <a:xfrm>
            <a:off x="2231897" y="1950077"/>
            <a:ext cx="7724775" cy="3397257"/>
          </a:xfrm>
        </p:spPr>
        <p:txBody>
          <a:bodyPr>
            <a:normAutofit/>
          </a:bodyPr>
          <a:lstStyle/>
          <a:p>
            <a:pPr>
              <a:spcBef>
                <a:spcPts val="0"/>
              </a:spcBef>
              <a:buClrTx/>
            </a:pPr>
            <a:r>
              <a:rPr lang="en-US" dirty="0"/>
              <a:t>When IPWA applies, contractors and subcontractors are responsible for staying current with the Illinois Dept. of Labor wage determinations (they can change at any time). If the State changes the prevailing wage during the course of the project, the contractor must pay the new wage.</a:t>
            </a:r>
          </a:p>
          <a:p>
            <a:pPr>
              <a:spcBef>
                <a:spcPts val="0"/>
              </a:spcBef>
              <a:buClrTx/>
            </a:pPr>
            <a:endParaRPr lang="en-US" dirty="0"/>
          </a:p>
          <a:p>
            <a:pPr>
              <a:spcBef>
                <a:spcPts val="0"/>
              </a:spcBef>
              <a:buClrTx/>
            </a:pPr>
            <a:r>
              <a:rPr lang="en-US" dirty="0"/>
              <a:t>Up-to-date wage determinations can be found on the Illinois Dept. of Labor’s website: </a:t>
            </a:r>
            <a:r>
              <a:rPr lang="en-US" dirty="0">
                <a:hlinkClick r:id="rId2"/>
              </a:rPr>
              <a:t>https://www2.illinois.gov/idol/Laws-Rules/CONMED/Pages/Rates.aspx</a:t>
            </a:r>
            <a:r>
              <a:rPr lang="en-US" dirty="0"/>
              <a:t>.  </a:t>
            </a:r>
          </a:p>
          <a:p>
            <a:pPr>
              <a:spcBef>
                <a:spcPts val="0"/>
              </a:spcBef>
              <a:buClrTx/>
            </a:pPr>
            <a:endParaRPr lang="en-US" dirty="0"/>
          </a:p>
          <a:p>
            <a:pPr>
              <a:spcBef>
                <a:spcPts val="0"/>
              </a:spcBef>
              <a:buClrTx/>
            </a:pPr>
            <a:r>
              <a:rPr lang="en-US" dirty="0"/>
              <a:t>Davis Bacon wages are locked in, usually at the time of bid opening—they don’t change throughout the course of the project. The wage determinations are included in the City’s advertised bid documents. </a:t>
            </a:r>
          </a:p>
          <a:p>
            <a:endParaRPr lang="en-US" dirty="0"/>
          </a:p>
        </p:txBody>
      </p:sp>
      <p:pic>
        <p:nvPicPr>
          <p:cNvPr id="5" name="Picture 4"/>
          <p:cNvPicPr>
            <a:picLocks noChangeAspect="1"/>
          </p:cNvPicPr>
          <p:nvPr/>
        </p:nvPicPr>
        <p:blipFill>
          <a:blip r:embed="rId3"/>
          <a:stretch>
            <a:fillRect/>
          </a:stretch>
        </p:blipFill>
        <p:spPr>
          <a:xfrm>
            <a:off x="10409598" y="5129700"/>
            <a:ext cx="1926503" cy="1932599"/>
          </a:xfrm>
          <a:prstGeom prst="rect">
            <a:avLst/>
          </a:prstGeom>
        </p:spPr>
      </p:pic>
    </p:spTree>
    <p:extLst>
      <p:ext uri="{BB962C8B-B14F-4D97-AF65-F5344CB8AC3E}">
        <p14:creationId xmlns:p14="http://schemas.microsoft.com/office/powerpoint/2010/main" val="138836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Certified Payroll Records</a:t>
            </a:r>
          </a:p>
        </p:txBody>
      </p:sp>
      <p:sp>
        <p:nvSpPr>
          <p:cNvPr id="4" name="Content Placeholder 3"/>
          <p:cNvSpPr>
            <a:spLocks noGrp="1"/>
          </p:cNvSpPr>
          <p:nvPr>
            <p:ph sz="half" idx="2"/>
          </p:nvPr>
        </p:nvSpPr>
        <p:spPr>
          <a:xfrm>
            <a:off x="2231897" y="1984912"/>
            <a:ext cx="7724775" cy="3397257"/>
          </a:xfrm>
        </p:spPr>
        <p:txBody>
          <a:bodyPr>
            <a:normAutofit/>
          </a:bodyPr>
          <a:lstStyle/>
          <a:p>
            <a:pPr marL="0" indent="0">
              <a:buNone/>
            </a:pPr>
            <a:r>
              <a:rPr lang="en-US" dirty="0"/>
              <a:t>The prime contractor and subcontractors must enter weekly Certified Payroll Records (CPRs) in the Illinois Department of Labor Prevailing Wage Portal. </a:t>
            </a:r>
          </a:p>
          <a:p>
            <a:pPr lvl="1">
              <a:buClrTx/>
            </a:pPr>
            <a:r>
              <a:rPr lang="en-US" sz="1800" dirty="0"/>
              <a:t>The Portal will produce a PDF of the wages the contractor has submitted. The City requires the contractor to complete a certification form that all certified payroll has been submitted to the State for the time period it is requesting payment.</a:t>
            </a:r>
          </a:p>
          <a:p>
            <a:pPr lvl="1">
              <a:buClrTx/>
            </a:pPr>
            <a:r>
              <a:rPr lang="en-US" sz="1800" dirty="0"/>
              <a:t>An invoice will not be considered complete without this certification. </a:t>
            </a:r>
          </a:p>
        </p:txBody>
      </p:sp>
      <p:pic>
        <p:nvPicPr>
          <p:cNvPr id="5" name="Picture 4"/>
          <p:cNvPicPr>
            <a:picLocks noChangeAspect="1"/>
          </p:cNvPicPr>
          <p:nvPr/>
        </p:nvPicPr>
        <p:blipFill>
          <a:blip r:embed="rId2"/>
          <a:stretch>
            <a:fillRect/>
          </a:stretch>
        </p:blipFill>
        <p:spPr>
          <a:xfrm>
            <a:off x="10409598" y="5129700"/>
            <a:ext cx="1926503" cy="1932599"/>
          </a:xfrm>
          <a:prstGeom prst="rect">
            <a:avLst/>
          </a:prstGeom>
        </p:spPr>
      </p:pic>
    </p:spTree>
    <p:extLst>
      <p:ext uri="{BB962C8B-B14F-4D97-AF65-F5344CB8AC3E}">
        <p14:creationId xmlns:p14="http://schemas.microsoft.com/office/powerpoint/2010/main" val="1167799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944" y="450342"/>
            <a:ext cx="7729728" cy="1188720"/>
          </a:xfrm>
        </p:spPr>
        <p:txBody>
          <a:bodyPr/>
          <a:lstStyle/>
          <a:p>
            <a:r>
              <a:rPr lang="en-US" dirty="0"/>
              <a:t>Certified Payroll Records</a:t>
            </a:r>
          </a:p>
        </p:txBody>
      </p:sp>
      <p:sp>
        <p:nvSpPr>
          <p:cNvPr id="4" name="Content Placeholder 3"/>
          <p:cNvSpPr>
            <a:spLocks noGrp="1"/>
          </p:cNvSpPr>
          <p:nvPr>
            <p:ph sz="half" idx="2"/>
          </p:nvPr>
        </p:nvSpPr>
        <p:spPr>
          <a:xfrm>
            <a:off x="2231897" y="1984911"/>
            <a:ext cx="7724775" cy="3397257"/>
          </a:xfrm>
        </p:spPr>
        <p:txBody>
          <a:bodyPr>
            <a:normAutofit lnSpcReduction="10000"/>
          </a:bodyPr>
          <a:lstStyle/>
          <a:p>
            <a:pPr>
              <a:spcBef>
                <a:spcPts val="0"/>
              </a:spcBef>
              <a:buClrTx/>
            </a:pPr>
            <a:r>
              <a:rPr lang="en-US" dirty="0"/>
              <a:t>The City will withhold payment of invoices for projects where the prime or subs have not complied with the requirement to file CPRs. </a:t>
            </a:r>
          </a:p>
          <a:p>
            <a:pPr>
              <a:spcBef>
                <a:spcPts val="0"/>
              </a:spcBef>
              <a:buClrTx/>
            </a:pPr>
            <a:endParaRPr lang="en-US" dirty="0"/>
          </a:p>
          <a:p>
            <a:pPr>
              <a:spcBef>
                <a:spcPts val="0"/>
              </a:spcBef>
              <a:buClrTx/>
            </a:pPr>
            <a:r>
              <a:rPr lang="en-US" dirty="0"/>
              <a:t>IPWA requires payroll records be submitted to the State by the 15th of the month for the preceding month.</a:t>
            </a:r>
          </a:p>
          <a:p>
            <a:pPr>
              <a:spcBef>
                <a:spcPts val="0"/>
              </a:spcBef>
              <a:buClrTx/>
            </a:pPr>
            <a:endParaRPr lang="en-US" dirty="0"/>
          </a:p>
          <a:p>
            <a:pPr>
              <a:spcBef>
                <a:spcPts val="0"/>
              </a:spcBef>
              <a:buClrTx/>
            </a:pPr>
            <a:r>
              <a:rPr lang="en-US" dirty="0"/>
              <a:t>Final payment will not be released until all CPRs have been certified as submitted to the State. </a:t>
            </a:r>
          </a:p>
          <a:p>
            <a:pPr>
              <a:spcBef>
                <a:spcPts val="0"/>
              </a:spcBef>
              <a:buClrTx/>
            </a:pPr>
            <a:endParaRPr lang="en-US" dirty="0"/>
          </a:p>
          <a:p>
            <a:pPr>
              <a:spcBef>
                <a:spcPts val="0"/>
              </a:spcBef>
              <a:buClrTx/>
            </a:pPr>
            <a:r>
              <a:rPr lang="en-US" dirty="0"/>
              <a:t>Davis Bacon contracts require that certified payroll be submitted weekly. The City is no longer utilizing LCP Tracker, so certified payrolls will need to be emailed to the Contract &amp; Grant Compliance Officer at </a:t>
            </a:r>
            <a:r>
              <a:rPr lang="en-US" dirty="0">
                <a:hlinkClick r:id="rId2"/>
              </a:rPr>
              <a:t>Michaela.Harris@rockfordil.gov</a:t>
            </a:r>
            <a:r>
              <a:rPr lang="en-US" dirty="0"/>
              <a:t>.</a:t>
            </a:r>
          </a:p>
          <a:p>
            <a:pPr>
              <a:spcBef>
                <a:spcPts val="0"/>
              </a:spcBef>
              <a:buClrTx/>
            </a:pPr>
            <a:endParaRPr lang="en-US" dirty="0"/>
          </a:p>
          <a:p>
            <a:pPr marL="0" indent="0">
              <a:buNone/>
            </a:pPr>
            <a:endParaRPr lang="en-US" sz="1800" dirty="0"/>
          </a:p>
        </p:txBody>
      </p:sp>
      <p:pic>
        <p:nvPicPr>
          <p:cNvPr id="5" name="Picture 4"/>
          <p:cNvPicPr>
            <a:picLocks noChangeAspect="1"/>
          </p:cNvPicPr>
          <p:nvPr/>
        </p:nvPicPr>
        <p:blipFill>
          <a:blip r:embed="rId3"/>
          <a:stretch>
            <a:fillRect/>
          </a:stretch>
        </p:blipFill>
        <p:spPr>
          <a:xfrm>
            <a:off x="10409598" y="5129700"/>
            <a:ext cx="1926503" cy="1932599"/>
          </a:xfrm>
          <a:prstGeom prst="rect">
            <a:avLst/>
          </a:prstGeom>
        </p:spPr>
      </p:pic>
    </p:spTree>
    <p:extLst>
      <p:ext uri="{BB962C8B-B14F-4D97-AF65-F5344CB8AC3E}">
        <p14:creationId xmlns:p14="http://schemas.microsoft.com/office/powerpoint/2010/main" val="3786435245"/>
      </p:ext>
    </p:extLst>
  </p:cSld>
  <p:clrMapOvr>
    <a:masterClrMapping/>
  </p:clrMapOvr>
</p:sld>
</file>

<file path=ppt/theme/theme1.xml><?xml version="1.0" encoding="utf-8"?>
<a:theme xmlns:a="http://schemas.openxmlformats.org/drawingml/2006/main" name="Parcel">
  <a:themeElements>
    <a:clrScheme name="Custom 3">
      <a:dk1>
        <a:srgbClr val="000000"/>
      </a:dk1>
      <a:lt1>
        <a:srgbClr val="FFFFFF"/>
      </a:lt1>
      <a:dk2>
        <a:srgbClr val="4A5356"/>
      </a:dk2>
      <a:lt2>
        <a:srgbClr val="E8E3CE"/>
      </a:lt2>
      <a:accent1>
        <a:srgbClr val="F6A21D"/>
      </a:accent1>
      <a:accent2>
        <a:srgbClr val="C3CFD2"/>
      </a:accent2>
      <a:accent3>
        <a:srgbClr val="C96731"/>
      </a:accent3>
      <a:accent4>
        <a:srgbClr val="9CA383"/>
      </a:accent4>
      <a:accent5>
        <a:srgbClr val="87795D"/>
      </a:accent5>
      <a:accent6>
        <a:srgbClr val="A0988C"/>
      </a:accent6>
      <a:hlink>
        <a:srgbClr val="00B0F0"/>
      </a:hlink>
      <a:folHlink>
        <a:srgbClr val="9AAEB4"/>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
  <TotalTime>852</TotalTime>
  <Words>3773</Words>
  <Application>Microsoft Office PowerPoint</Application>
  <PresentationFormat>Widescreen</PresentationFormat>
  <Paragraphs>350</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Gill Sans</vt:lpstr>
      <vt:lpstr>Gill Sans MT</vt:lpstr>
      <vt:lpstr>Times New Roman</vt:lpstr>
      <vt:lpstr>Wingdings</vt:lpstr>
      <vt:lpstr>Parcel</vt:lpstr>
      <vt:lpstr>City of Rockford  Public Works Pre-Construction Meeting Spring 2025</vt:lpstr>
      <vt:lpstr>PowerPoint Presentation</vt:lpstr>
      <vt:lpstr>CIP Update: Check Sheet #23 Enforcement</vt:lpstr>
      <vt:lpstr>Compliance Reminders </vt:lpstr>
      <vt:lpstr>Prevailing Wage Law</vt:lpstr>
      <vt:lpstr>Prevailing Wage Law</vt:lpstr>
      <vt:lpstr>Prevailing Wage Law</vt:lpstr>
      <vt:lpstr>Certified Payroll Records</vt:lpstr>
      <vt:lpstr>Certified Payroll Records</vt:lpstr>
      <vt:lpstr>Subcontractor Utilization</vt:lpstr>
      <vt:lpstr>Subcontractor Utilization-mwbe</vt:lpstr>
      <vt:lpstr>Site visits</vt:lpstr>
      <vt:lpstr>Street/Forestry Contacts</vt:lpstr>
      <vt:lpstr>Water Distribution System Design and Specifications (Section 12)</vt:lpstr>
      <vt:lpstr>Illinois EPA Water Construction Permit</vt:lpstr>
      <vt:lpstr>Illinois EPA Water Operating Permit</vt:lpstr>
      <vt:lpstr>Water System Shutdowns</vt:lpstr>
      <vt:lpstr>Water System Shutdowns</vt:lpstr>
      <vt:lpstr>Water System Shutdowns</vt:lpstr>
      <vt:lpstr>Water System Shutdowns</vt:lpstr>
      <vt:lpstr>Water Main Inspection</vt:lpstr>
      <vt:lpstr>Disinfection</vt:lpstr>
      <vt:lpstr>Bacteriological Sampling &amp; Analysis</vt:lpstr>
      <vt:lpstr>Rockford Water Division Environmental Laboratory</vt:lpstr>
      <vt:lpstr>Rockford Water Division Environmental Laboratory</vt:lpstr>
      <vt:lpstr>Hydrant Permits &amp; Hydrant Meter Requests</vt:lpstr>
      <vt:lpstr>What do we need?</vt:lpstr>
      <vt:lpstr>Approval </vt:lpstr>
      <vt:lpstr>PAYING FOR YOUR METER  </vt:lpstr>
      <vt:lpstr>Bringing the Meter Back </vt:lpstr>
      <vt:lpstr>TIPS FOR PROPER USE </vt:lpstr>
      <vt:lpstr>Maintenance of Traffic</vt:lpstr>
      <vt:lpstr>Maintenance of Traffic</vt:lpstr>
      <vt:lpstr>Maintenance of Traffic</vt:lpstr>
      <vt:lpstr>Stormwater Permitting Requirements</vt:lpstr>
      <vt:lpstr>Stormwater Permitting Requirements</vt:lpstr>
      <vt:lpstr>Erosion &amp; sediment control inspections</vt:lpstr>
      <vt:lpstr>Pet peeves</vt:lpstr>
      <vt:lpstr>Erosion &amp; sediment control inspections</vt:lpstr>
      <vt:lpstr>Discharge points</vt:lpstr>
      <vt:lpstr>Terminating permits</vt:lpstr>
      <vt:lpstr>Development</vt:lpstr>
      <vt:lpstr>Development</vt:lpstr>
      <vt:lpstr>Right of way permitting</vt:lpstr>
      <vt:lpstr>Right of way permitting</vt:lpstr>
      <vt:lpstr>Right of way permitting</vt:lpstr>
      <vt:lpstr>Right of way permitting</vt:lpstr>
      <vt:lpstr>Right of way permitting</vt:lpstr>
      <vt:lpstr>Important contacts</vt:lpstr>
    </vt:vector>
  </TitlesOfParts>
  <Company>City of Rockford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of Rockford  Public Works Pre-Construction Meeting Spring 2023</dc:title>
  <dc:creator>Samantha Futrell</dc:creator>
  <cp:lastModifiedBy>Samantha Flynn</cp:lastModifiedBy>
  <cp:revision>68</cp:revision>
  <dcterms:created xsi:type="dcterms:W3CDTF">2023-03-15T14:07:12Z</dcterms:created>
  <dcterms:modified xsi:type="dcterms:W3CDTF">2025-03-26T21:13:32Z</dcterms:modified>
</cp:coreProperties>
</file>